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7"/>
  </p:notesMasterIdLst>
  <p:handoutMasterIdLst>
    <p:handoutMasterId r:id="rId58"/>
  </p:handoutMasterIdLst>
  <p:sldIdLst>
    <p:sldId id="294" r:id="rId5"/>
    <p:sldId id="354" r:id="rId6"/>
    <p:sldId id="382" r:id="rId7"/>
    <p:sldId id="259" r:id="rId8"/>
    <p:sldId id="297" r:id="rId9"/>
    <p:sldId id="281" r:id="rId10"/>
    <p:sldId id="266" r:id="rId11"/>
    <p:sldId id="267" r:id="rId12"/>
    <p:sldId id="362" r:id="rId13"/>
    <p:sldId id="315" r:id="rId14"/>
    <p:sldId id="363" r:id="rId15"/>
    <p:sldId id="268" r:id="rId16"/>
    <p:sldId id="298" r:id="rId17"/>
    <p:sldId id="342" r:id="rId18"/>
    <p:sldId id="379" r:id="rId19"/>
    <p:sldId id="338" r:id="rId20"/>
    <p:sldId id="366" r:id="rId21"/>
    <p:sldId id="365" r:id="rId22"/>
    <p:sldId id="341" r:id="rId23"/>
    <p:sldId id="351" r:id="rId24"/>
    <p:sldId id="343" r:id="rId25"/>
    <p:sldId id="344" r:id="rId26"/>
    <p:sldId id="345" r:id="rId27"/>
    <p:sldId id="355" r:id="rId28"/>
    <p:sldId id="346" r:id="rId29"/>
    <p:sldId id="347" r:id="rId30"/>
    <p:sldId id="348" r:id="rId31"/>
    <p:sldId id="349" r:id="rId32"/>
    <p:sldId id="350" r:id="rId33"/>
    <p:sldId id="300" r:id="rId34"/>
    <p:sldId id="280" r:id="rId35"/>
    <p:sldId id="361" r:id="rId36"/>
    <p:sldId id="360" r:id="rId37"/>
    <p:sldId id="372" r:id="rId38"/>
    <p:sldId id="288" r:id="rId39"/>
    <p:sldId id="282" r:id="rId40"/>
    <p:sldId id="283" r:id="rId41"/>
    <p:sldId id="374" r:id="rId42"/>
    <p:sldId id="464" r:id="rId43"/>
    <p:sldId id="466" r:id="rId44"/>
    <p:sldId id="380" r:id="rId45"/>
    <p:sldId id="381" r:id="rId46"/>
    <p:sldId id="261" r:id="rId47"/>
    <p:sldId id="331" r:id="rId48"/>
    <p:sldId id="256" r:id="rId49"/>
    <p:sldId id="275" r:id="rId50"/>
    <p:sldId id="364" r:id="rId51"/>
    <p:sldId id="356" r:id="rId52"/>
    <p:sldId id="359" r:id="rId53"/>
    <p:sldId id="467" r:id="rId54"/>
    <p:sldId id="317" r:id="rId55"/>
    <p:sldId id="357" r:id="rId56"/>
  </p:sldIdLst>
  <p:sldSz cx="9144000" cy="6858000" type="screen4x3"/>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B5DE98-FB37-4D96-9FD0-1473C2DDB8A6}" v="27" dt="2020-08-17T12:48:13.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2" d="100"/>
          <a:sy n="62" d="100"/>
        </p:scale>
        <p:origin x="1400" y="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72421" cy="466011"/>
          </a:xfrm>
          <a:prstGeom prst="rect">
            <a:avLst/>
          </a:prstGeom>
        </p:spPr>
        <p:txBody>
          <a:bodyPr vert="horz" lIns="90671" tIns="45336" rIns="90671" bIns="45336" rtlCol="0"/>
          <a:lstStyle>
            <a:lvl1pPr algn="l">
              <a:defRPr sz="1200"/>
            </a:lvl1pPr>
          </a:lstStyle>
          <a:p>
            <a:endParaRPr lang="en-US"/>
          </a:p>
        </p:txBody>
      </p:sp>
      <p:sp>
        <p:nvSpPr>
          <p:cNvPr id="3" name="Date Placeholder 2"/>
          <p:cNvSpPr>
            <a:spLocks noGrp="1"/>
          </p:cNvSpPr>
          <p:nvPr>
            <p:ph type="dt" sz="quarter" idx="1"/>
          </p:nvPr>
        </p:nvSpPr>
        <p:spPr>
          <a:xfrm>
            <a:off x="3884027" y="1"/>
            <a:ext cx="2972421" cy="466011"/>
          </a:xfrm>
          <a:prstGeom prst="rect">
            <a:avLst/>
          </a:prstGeom>
        </p:spPr>
        <p:txBody>
          <a:bodyPr vert="horz" lIns="90671" tIns="45336" rIns="90671" bIns="45336" rtlCol="0"/>
          <a:lstStyle>
            <a:lvl1pPr algn="r">
              <a:defRPr sz="1200"/>
            </a:lvl1pPr>
          </a:lstStyle>
          <a:p>
            <a:fld id="{2E8F1025-812D-4CCF-B521-27C6A6F1E233}" type="datetimeFigureOut">
              <a:rPr lang="en-US" smtClean="0"/>
              <a:t>8/20/2025</a:t>
            </a:fld>
            <a:endParaRPr lang="en-US"/>
          </a:p>
        </p:txBody>
      </p:sp>
      <p:sp>
        <p:nvSpPr>
          <p:cNvPr id="4" name="Footer Placeholder 3"/>
          <p:cNvSpPr>
            <a:spLocks noGrp="1"/>
          </p:cNvSpPr>
          <p:nvPr>
            <p:ph type="ftr" sz="quarter" idx="2"/>
          </p:nvPr>
        </p:nvSpPr>
        <p:spPr>
          <a:xfrm>
            <a:off x="2" y="8846263"/>
            <a:ext cx="2972421" cy="466011"/>
          </a:xfrm>
          <a:prstGeom prst="rect">
            <a:avLst/>
          </a:prstGeom>
        </p:spPr>
        <p:txBody>
          <a:bodyPr vert="horz" lIns="90671" tIns="45336" rIns="90671" bIns="45336"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846263"/>
            <a:ext cx="2972421" cy="466011"/>
          </a:xfrm>
          <a:prstGeom prst="rect">
            <a:avLst/>
          </a:prstGeom>
        </p:spPr>
        <p:txBody>
          <a:bodyPr vert="horz" lIns="90671" tIns="45336" rIns="90671" bIns="45336" rtlCol="0" anchor="b"/>
          <a:lstStyle>
            <a:lvl1pPr algn="r">
              <a:defRPr sz="1200"/>
            </a:lvl1pPr>
          </a:lstStyle>
          <a:p>
            <a:fld id="{B65FA472-B490-4573-A7DF-A8E12658A1CC}" type="slidenum">
              <a:rPr lang="en-US" smtClean="0"/>
              <a:t>‹#›</a:t>
            </a:fld>
            <a:endParaRPr lang="en-US"/>
          </a:p>
        </p:txBody>
      </p:sp>
    </p:spTree>
    <p:extLst>
      <p:ext uri="{BB962C8B-B14F-4D97-AF65-F5344CB8AC3E}">
        <p14:creationId xmlns:p14="http://schemas.microsoft.com/office/powerpoint/2010/main" val="1625305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0" cy="465692"/>
          </a:xfrm>
          <a:prstGeom prst="rect">
            <a:avLst/>
          </a:prstGeom>
        </p:spPr>
        <p:txBody>
          <a:bodyPr vert="horz" lIns="92392" tIns="46195" rIns="92392" bIns="46195" rtlCol="0"/>
          <a:lstStyle>
            <a:lvl1pPr algn="l">
              <a:defRPr sz="1200"/>
            </a:lvl1pPr>
          </a:lstStyle>
          <a:p>
            <a:endParaRPr lang="en-US"/>
          </a:p>
        </p:txBody>
      </p:sp>
      <p:sp>
        <p:nvSpPr>
          <p:cNvPr id="3" name="Date Placeholder 2"/>
          <p:cNvSpPr>
            <a:spLocks noGrp="1"/>
          </p:cNvSpPr>
          <p:nvPr>
            <p:ph type="dt" idx="1"/>
          </p:nvPr>
        </p:nvSpPr>
        <p:spPr>
          <a:xfrm>
            <a:off x="3884616" y="2"/>
            <a:ext cx="2971800" cy="465692"/>
          </a:xfrm>
          <a:prstGeom prst="rect">
            <a:avLst/>
          </a:prstGeom>
        </p:spPr>
        <p:txBody>
          <a:bodyPr vert="horz" lIns="92392" tIns="46195" rIns="92392" bIns="46195" rtlCol="0"/>
          <a:lstStyle>
            <a:lvl1pPr algn="r">
              <a:defRPr sz="1200"/>
            </a:lvl1pPr>
          </a:lstStyle>
          <a:p>
            <a:fld id="{53A1C683-08AA-EB43-A407-D11A8D1C63A5}" type="datetimeFigureOut">
              <a:rPr lang="en-US" smtClean="0"/>
              <a:t>8/20/2025</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2392" tIns="46195" rIns="92392" bIns="46195" rtlCol="0" anchor="ctr"/>
          <a:lstStyle/>
          <a:p>
            <a:endParaRPr lang="en-US"/>
          </a:p>
        </p:txBody>
      </p:sp>
      <p:sp>
        <p:nvSpPr>
          <p:cNvPr id="5" name="Notes Placeholder 4"/>
          <p:cNvSpPr>
            <a:spLocks noGrp="1"/>
          </p:cNvSpPr>
          <p:nvPr>
            <p:ph type="body" sz="quarter" idx="3"/>
          </p:nvPr>
        </p:nvSpPr>
        <p:spPr>
          <a:xfrm>
            <a:off x="685800" y="4424088"/>
            <a:ext cx="5486400" cy="4191238"/>
          </a:xfrm>
          <a:prstGeom prst="rect">
            <a:avLst/>
          </a:prstGeom>
        </p:spPr>
        <p:txBody>
          <a:bodyPr vert="horz" lIns="92392" tIns="46195" rIns="92392" bIns="4619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6555"/>
            <a:ext cx="2971800" cy="465692"/>
          </a:xfrm>
          <a:prstGeom prst="rect">
            <a:avLst/>
          </a:prstGeom>
        </p:spPr>
        <p:txBody>
          <a:bodyPr vert="horz" lIns="92392" tIns="46195" rIns="92392" bIns="46195" rtlCol="0" anchor="b"/>
          <a:lstStyle>
            <a:lvl1pPr algn="l">
              <a:defRPr sz="1200"/>
            </a:lvl1pPr>
          </a:lstStyle>
          <a:p>
            <a:endParaRPr lang="en-US"/>
          </a:p>
        </p:txBody>
      </p:sp>
      <p:sp>
        <p:nvSpPr>
          <p:cNvPr id="7" name="Slide Number Placeholder 6"/>
          <p:cNvSpPr>
            <a:spLocks noGrp="1"/>
          </p:cNvSpPr>
          <p:nvPr>
            <p:ph type="sldNum" sz="quarter" idx="5"/>
          </p:nvPr>
        </p:nvSpPr>
        <p:spPr>
          <a:xfrm>
            <a:off x="3884616" y="8846555"/>
            <a:ext cx="2971800" cy="465692"/>
          </a:xfrm>
          <a:prstGeom prst="rect">
            <a:avLst/>
          </a:prstGeom>
        </p:spPr>
        <p:txBody>
          <a:bodyPr vert="horz" lIns="92392" tIns="46195" rIns="92392" bIns="46195" rtlCol="0" anchor="b"/>
          <a:lstStyle>
            <a:lvl1pPr algn="r">
              <a:defRPr sz="1200"/>
            </a:lvl1pPr>
          </a:lstStyle>
          <a:p>
            <a:fld id="{3BA831E9-BCDB-8748-8468-4C1D3B3CC4D4}" type="slidenum">
              <a:rPr lang="en-US" smtClean="0"/>
              <a:t>‹#›</a:t>
            </a:fld>
            <a:endParaRPr lang="en-US"/>
          </a:p>
        </p:txBody>
      </p:sp>
    </p:spTree>
    <p:extLst>
      <p:ext uri="{BB962C8B-B14F-4D97-AF65-F5344CB8AC3E}">
        <p14:creationId xmlns:p14="http://schemas.microsoft.com/office/powerpoint/2010/main" val="10638750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questions are to help you</a:t>
            </a:r>
            <a:r>
              <a:rPr lang="en-US" baseline="0" dirty="0"/>
              <a:t> to find where you may fit in regards to your giving in the church in which you serve.</a:t>
            </a:r>
          </a:p>
          <a:p>
            <a:endParaRPr lang="en-US" baseline="0" dirty="0"/>
          </a:p>
          <a:p>
            <a:r>
              <a:rPr lang="en-US" baseline="0" dirty="0"/>
              <a:t>Stuck means that there seems to be a rote feeling to stewardship. Where do we go from here you might. If you are bored means congregation is with you.</a:t>
            </a:r>
            <a:br>
              <a:rPr lang="en-US" baseline="0" dirty="0"/>
            </a:br>
            <a:endParaRPr lang="en-US" baseline="0" dirty="0"/>
          </a:p>
          <a:p>
            <a:r>
              <a:rPr lang="en-US" baseline="0" dirty="0"/>
              <a:t>In a small group when I shared that things were tight in the Hagan household, a goof friend who had been in the group for ten years with us said, “Rob you will never have enough money. “ Abundance is a prime emphasis of the workshop </a:t>
            </a:r>
          </a:p>
          <a:p>
            <a:endParaRPr lang="en-US" baseline="0" dirty="0"/>
          </a:p>
          <a:p>
            <a:r>
              <a:rPr lang="en-US" baseline="0" dirty="0"/>
              <a:t>Generosity is infectious.  We are doing something today that is </a:t>
            </a:r>
            <a:r>
              <a:rPr lang="en-US" baseline="0" dirty="0" err="1"/>
              <a:t>suversie</a:t>
            </a:r>
            <a:r>
              <a:rPr lang="en-US" baseline="0" dirty="0"/>
              <a:t>. In an age of </a:t>
            </a:r>
            <a:r>
              <a:rPr lang="en-US" baseline="0" dirty="0" err="1"/>
              <a:t>scarticity</a:t>
            </a:r>
            <a:r>
              <a:rPr lang="en-US" baseline="0" dirty="0"/>
              <a:t> we are going to talk about abundance. Peterson quote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90782F4-2F81-41C2-948C-E2054258B154}" type="slidenum">
              <a:rPr lang="en-US" smtClean="0"/>
              <a:t>14</a:t>
            </a:fld>
            <a:endParaRPr lang="en-US"/>
          </a:p>
        </p:txBody>
      </p:sp>
    </p:spTree>
    <p:extLst>
      <p:ext uri="{BB962C8B-B14F-4D97-AF65-F5344CB8AC3E}">
        <p14:creationId xmlns:p14="http://schemas.microsoft.com/office/powerpoint/2010/main" val="1819109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 Understand What Motivates People to Give</a:t>
            </a:r>
          </a:p>
          <a:p>
            <a:r>
              <a:rPr lang="en-US" sz="1200" b="0" i="0" u="none" strike="noStrike" kern="1200" baseline="0" dirty="0">
                <a:solidFill>
                  <a:schemeClr val="tx1"/>
                </a:solidFill>
                <a:latin typeface="+mn-lt"/>
                <a:ea typeface="+mn-ea"/>
                <a:cs typeface="+mn-cs"/>
              </a:rPr>
              <a:t>Money to a Congregation. A survey of 26,184,335 people</a:t>
            </a:r>
          </a:p>
          <a:p>
            <a:r>
              <a:rPr lang="en-US" sz="1200" b="0" i="0" u="none" strike="noStrike" kern="1200" baseline="0" dirty="0">
                <a:solidFill>
                  <a:schemeClr val="tx1"/>
                </a:solidFill>
                <a:latin typeface="+mn-lt"/>
                <a:ea typeface="+mn-ea"/>
                <a:cs typeface="+mn-cs"/>
              </a:rPr>
              <a:t>from 15 denominations revealed the seven greatest motivations</a:t>
            </a:r>
          </a:p>
          <a:p>
            <a:r>
              <a:rPr lang="en-US" sz="1200" b="0" i="0" u="none" strike="noStrike" kern="1200" baseline="0" dirty="0">
                <a:solidFill>
                  <a:schemeClr val="tx1"/>
                </a:solidFill>
                <a:latin typeface="+mn-lt"/>
                <a:ea typeface="+mn-ea"/>
                <a:cs typeface="+mn-cs"/>
              </a:rPr>
              <a:t>for giving money to a church: (1) I am grateful to God.</a:t>
            </a:r>
          </a:p>
          <a:p>
            <a:r>
              <a:rPr lang="en-US" sz="1200" b="0" i="0" u="none" strike="noStrike" kern="1200" baseline="0" dirty="0">
                <a:solidFill>
                  <a:schemeClr val="tx1"/>
                </a:solidFill>
                <a:latin typeface="+mn-lt"/>
                <a:ea typeface="+mn-ea"/>
                <a:cs typeface="+mn-cs"/>
              </a:rPr>
              <a:t>(2) Giving is part of my spiritual relationship to God. (3) I</a:t>
            </a:r>
          </a:p>
          <a:p>
            <a:r>
              <a:rPr lang="en-US" sz="1200" b="0" i="0" u="none" strike="noStrike" kern="1200" baseline="0" dirty="0">
                <a:solidFill>
                  <a:schemeClr val="tx1"/>
                </a:solidFill>
                <a:latin typeface="+mn-lt"/>
                <a:ea typeface="+mn-ea"/>
                <a:cs typeface="+mn-cs"/>
              </a:rPr>
              <a:t>feel privileged to serve. (4) God asks for an appropriate</a:t>
            </a:r>
          </a:p>
          <a:p>
            <a:r>
              <a:rPr lang="en-US" sz="1200" b="0" i="0" u="none" strike="noStrike" kern="1200" baseline="0" dirty="0">
                <a:solidFill>
                  <a:schemeClr val="tx1"/>
                </a:solidFill>
                <a:latin typeface="+mn-lt"/>
                <a:ea typeface="+mn-ea"/>
                <a:cs typeface="+mn-cs"/>
              </a:rPr>
              <a:t>percentage of my income. (5) I like to help other people. (6)</a:t>
            </a:r>
          </a:p>
          <a:p>
            <a:r>
              <a:rPr lang="en-US" sz="1200" b="0" i="0" u="none" strike="noStrike" kern="1200" baseline="0" dirty="0">
                <a:solidFill>
                  <a:schemeClr val="tx1"/>
                </a:solidFill>
                <a:latin typeface="+mn-lt"/>
                <a:ea typeface="+mn-ea"/>
                <a:cs typeface="+mn-cs"/>
              </a:rPr>
              <a:t>I want to help my church. (7) Giving adds meaning to life.</a:t>
            </a:r>
          </a:p>
          <a:p>
            <a:r>
              <a:rPr lang="en-US" sz="1200" b="0" i="0" u="none" strike="noStrike" kern="1200" baseline="0" dirty="0">
                <a:solidFill>
                  <a:schemeClr val="tx1"/>
                </a:solidFill>
                <a:latin typeface="+mn-lt"/>
                <a:ea typeface="+mn-ea"/>
                <a:cs typeface="+mn-cs"/>
              </a:rPr>
              <a:t>Items at the top of that list motivate far more people to</a:t>
            </a:r>
          </a:p>
          <a:p>
            <a:r>
              <a:rPr lang="en-US" sz="1200" b="0" i="0" u="none" strike="noStrike" kern="1200" baseline="0" dirty="0">
                <a:solidFill>
                  <a:schemeClr val="tx1"/>
                </a:solidFill>
                <a:latin typeface="+mn-lt"/>
                <a:ea typeface="+mn-ea"/>
                <a:cs typeface="+mn-cs"/>
              </a:rPr>
              <a:t>give than do items at the end of the list.(Douglas W. Johnson</a:t>
            </a:r>
          </a:p>
          <a:p>
            <a:r>
              <a:rPr lang="en-US" sz="1200" b="0" i="0" u="none" strike="noStrike" kern="1200" baseline="0" dirty="0">
                <a:solidFill>
                  <a:schemeClr val="tx1"/>
                </a:solidFill>
                <a:latin typeface="+mn-lt"/>
                <a:ea typeface="+mn-ea"/>
                <a:cs typeface="+mn-cs"/>
              </a:rPr>
              <a:t>and George W. Cornell, Punctured Preconceptions [New</a:t>
            </a:r>
            <a:endParaRPr lang="en-US" dirty="0"/>
          </a:p>
        </p:txBody>
      </p:sp>
      <p:sp>
        <p:nvSpPr>
          <p:cNvPr id="4" name="Slide Number Placeholder 3"/>
          <p:cNvSpPr>
            <a:spLocks noGrp="1"/>
          </p:cNvSpPr>
          <p:nvPr>
            <p:ph type="sldNum" sz="quarter" idx="10"/>
          </p:nvPr>
        </p:nvSpPr>
        <p:spPr/>
        <p:txBody>
          <a:bodyPr/>
          <a:lstStyle/>
          <a:p>
            <a:fld id="{91BF1EB8-0B24-4D50-8FD0-DE7068DC57CE}" type="slidenum">
              <a:rPr lang="en-US" smtClean="0"/>
              <a:t>39</a:t>
            </a:fld>
            <a:endParaRPr lang="en-US"/>
          </a:p>
        </p:txBody>
      </p:sp>
    </p:spTree>
    <p:extLst>
      <p:ext uri="{BB962C8B-B14F-4D97-AF65-F5344CB8AC3E}">
        <p14:creationId xmlns:p14="http://schemas.microsoft.com/office/powerpoint/2010/main" val="3173676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with annual stewardship campaigns recognize three important facts:</a:t>
            </a:r>
          </a:p>
          <a:p>
            <a:r>
              <a:rPr lang="en-US" sz="1200" b="0" i="0" u="none" strike="noStrike" kern="1200" baseline="0" dirty="0">
                <a:solidFill>
                  <a:schemeClr val="tx1"/>
                </a:solidFill>
                <a:latin typeface="+mn-lt"/>
                <a:ea typeface="+mn-ea"/>
                <a:cs typeface="+mn-cs"/>
              </a:rPr>
              <a:t>• Few people spontaneously decide to grow spiritually through their financial giving.</a:t>
            </a:r>
          </a:p>
          <a:p>
            <a:r>
              <a:rPr lang="en-US" sz="1200" b="0" i="0" u="none" strike="noStrike" kern="1200" baseline="0" dirty="0">
                <a:solidFill>
                  <a:schemeClr val="tx1"/>
                </a:solidFill>
                <a:latin typeface="+mn-lt"/>
                <a:ea typeface="+mn-ea"/>
                <a:cs typeface="+mn-cs"/>
              </a:rPr>
              <a:t>Seldom is someone driving down the street toward the grocery store overcome by the</a:t>
            </a:r>
          </a:p>
          <a:p>
            <a:r>
              <a:rPr lang="en-US" sz="1200" b="0" i="0" u="none" strike="noStrike" kern="1200" baseline="0" dirty="0">
                <a:solidFill>
                  <a:schemeClr val="tx1"/>
                </a:solidFill>
                <a:latin typeface="+mn-lt"/>
                <a:ea typeface="+mn-ea"/>
                <a:cs typeface="+mn-cs"/>
              </a:rPr>
              <a:t>spiritual conviction, “I need to increase my giving to the church.”</a:t>
            </a:r>
          </a:p>
          <a:p>
            <a:r>
              <a:rPr lang="en-US" sz="1200" b="0" i="0" u="none" strike="noStrike" kern="1200" baseline="0" dirty="0">
                <a:solidFill>
                  <a:schemeClr val="tx1"/>
                </a:solidFill>
                <a:latin typeface="+mn-lt"/>
                <a:ea typeface="+mn-ea"/>
                <a:cs typeface="+mn-cs"/>
              </a:rPr>
              <a:t>• People listen to God’s call to increase their giving when someone asks them to</a:t>
            </a:r>
          </a:p>
          <a:p>
            <a:r>
              <a:rPr lang="en-US" sz="1200" b="0" i="0" u="none" strike="noStrike" kern="1200" baseline="0" dirty="0">
                <a:solidFill>
                  <a:schemeClr val="tx1"/>
                </a:solidFill>
                <a:latin typeface="+mn-lt"/>
                <a:ea typeface="+mn-ea"/>
                <a:cs typeface="+mn-cs"/>
              </a:rPr>
              <a:t>consider increasing it. That happens best in an personal, spiritually-focused annual</a:t>
            </a:r>
          </a:p>
          <a:p>
            <a:r>
              <a:rPr lang="en-US" sz="1200" b="0" i="0" u="none" strike="noStrike" kern="1200" baseline="0" dirty="0">
                <a:solidFill>
                  <a:schemeClr val="tx1"/>
                </a:solidFill>
                <a:latin typeface="+mn-lt"/>
                <a:ea typeface="+mn-ea"/>
                <a:cs typeface="+mn-cs"/>
              </a:rPr>
              <a:t>stewardship campaign.</a:t>
            </a:r>
          </a:p>
          <a:p>
            <a:r>
              <a:rPr lang="en-US" sz="1200" b="0" i="0" u="none" strike="noStrike" kern="1200" baseline="0" dirty="0">
                <a:solidFill>
                  <a:schemeClr val="tx1"/>
                </a:solidFill>
                <a:latin typeface="+mn-lt"/>
                <a:ea typeface="+mn-ea"/>
                <a:cs typeface="+mn-cs"/>
              </a:rPr>
              <a:t>• People who put their financial commitments on paper give an average of twice as</a:t>
            </a:r>
          </a:p>
          <a:p>
            <a:r>
              <a:rPr lang="en-US" sz="1200" b="0" i="0" u="none" strike="noStrike" kern="1200" baseline="0" dirty="0">
                <a:solidFill>
                  <a:schemeClr val="tx1"/>
                </a:solidFill>
                <a:latin typeface="+mn-lt"/>
                <a:ea typeface="+mn-ea"/>
                <a:cs typeface="+mn-cs"/>
              </a:rPr>
              <a:t>much as people who do not put them on paper.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Bottom Line</a:t>
            </a:r>
          </a:p>
          <a:p>
            <a:r>
              <a:rPr lang="en-US" sz="1200" b="0" i="0" u="none" strike="noStrike" kern="1200" baseline="0" dirty="0">
                <a:solidFill>
                  <a:schemeClr val="tx1"/>
                </a:solidFill>
                <a:latin typeface="+mn-lt"/>
                <a:ea typeface="+mn-ea"/>
                <a:cs typeface="+mn-cs"/>
              </a:rPr>
              <a:t>Stifle the inclination to introduce giving appeals with statements</a:t>
            </a:r>
          </a:p>
          <a:p>
            <a:r>
              <a:rPr lang="en-US" sz="1200" b="0" i="0" u="none" strike="noStrike" kern="1200" baseline="0" dirty="0">
                <a:solidFill>
                  <a:schemeClr val="tx1"/>
                </a:solidFill>
                <a:latin typeface="+mn-lt"/>
                <a:ea typeface="+mn-ea"/>
                <a:cs typeface="+mn-cs"/>
              </a:rPr>
              <a:t>such as, “I wish we didn’t have to talk about money,</a:t>
            </a:r>
          </a:p>
          <a:p>
            <a:r>
              <a:rPr lang="en-US" sz="1200" b="0" i="0" u="none" strike="noStrike" kern="1200" baseline="0" dirty="0">
                <a:solidFill>
                  <a:schemeClr val="tx1"/>
                </a:solidFill>
                <a:latin typeface="+mn-lt"/>
                <a:ea typeface="+mn-ea"/>
                <a:cs typeface="+mn-cs"/>
              </a:rPr>
              <a:t>but ....”</a:t>
            </a:r>
          </a:p>
          <a:p>
            <a:r>
              <a:rPr lang="en-US" sz="1200" b="0" i="0" u="none" strike="noStrike" kern="1200" baseline="0" dirty="0">
                <a:solidFill>
                  <a:schemeClr val="tx1"/>
                </a:solidFill>
                <a:latin typeface="+mn-lt"/>
                <a:ea typeface="+mn-ea"/>
                <a:cs typeface="+mn-cs"/>
              </a:rPr>
              <a:t>Instead, make statements such as, “Our annual stewardship</a:t>
            </a:r>
          </a:p>
          <a:p>
            <a:r>
              <a:rPr lang="en-US" sz="1200" b="0" i="0" u="none" strike="noStrike" kern="1200" baseline="0" dirty="0">
                <a:solidFill>
                  <a:schemeClr val="tx1"/>
                </a:solidFill>
                <a:latin typeface="+mn-lt"/>
                <a:ea typeface="+mn-ea"/>
                <a:cs typeface="+mn-cs"/>
              </a:rPr>
              <a:t>campaign is an opportunity for each of us to reflect</a:t>
            </a:r>
          </a:p>
          <a:p>
            <a:r>
              <a:rPr lang="en-US" sz="1200" b="0" i="0" u="none" strike="noStrike" kern="1200" baseline="0" dirty="0">
                <a:solidFill>
                  <a:schemeClr val="tx1"/>
                </a:solidFill>
                <a:latin typeface="+mn-lt"/>
                <a:ea typeface="+mn-ea"/>
                <a:cs typeface="+mn-cs"/>
              </a:rPr>
              <a:t>on the spiritual connection between generous giving and becoming</a:t>
            </a:r>
          </a:p>
          <a:p>
            <a:r>
              <a:rPr lang="en-US" sz="1200" b="0" i="0" u="none" strike="noStrike" kern="1200" baseline="0" dirty="0">
                <a:solidFill>
                  <a:schemeClr val="tx1"/>
                </a:solidFill>
                <a:latin typeface="+mn-lt"/>
                <a:ea typeface="+mn-ea"/>
                <a:cs typeface="+mn-cs"/>
              </a:rPr>
              <a:t>rich toward God.”</a:t>
            </a:r>
          </a:p>
          <a:p>
            <a:endParaRPr lang="en-US" dirty="0"/>
          </a:p>
        </p:txBody>
      </p:sp>
      <p:sp>
        <p:nvSpPr>
          <p:cNvPr id="4" name="Slide Number Placeholder 3"/>
          <p:cNvSpPr>
            <a:spLocks noGrp="1"/>
          </p:cNvSpPr>
          <p:nvPr>
            <p:ph type="sldNum" sz="quarter" idx="10"/>
          </p:nvPr>
        </p:nvSpPr>
        <p:spPr/>
        <p:txBody>
          <a:bodyPr/>
          <a:lstStyle/>
          <a:p>
            <a:fld id="{91BF1EB8-0B24-4D50-8FD0-DE7068DC57CE}" type="slidenum">
              <a:rPr lang="en-US" smtClean="0"/>
              <a:t>40</a:t>
            </a:fld>
            <a:endParaRPr lang="en-US"/>
          </a:p>
        </p:txBody>
      </p:sp>
    </p:spTree>
    <p:extLst>
      <p:ext uri="{BB962C8B-B14F-4D97-AF65-F5344CB8AC3E}">
        <p14:creationId xmlns:p14="http://schemas.microsoft.com/office/powerpoint/2010/main" val="37927398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37100"/>
            <a:ext cx="7772400" cy="109236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5835234"/>
            <a:ext cx="6400800" cy="541019"/>
          </a:xfrm>
        </p:spPr>
        <p:txBody>
          <a:bodyPr anchor="ctr">
            <a:normAutofit/>
          </a:bodyPr>
          <a:lstStyle>
            <a:lvl1pPr marL="0" indent="0" algn="ctr">
              <a:buNone/>
              <a:defRPr sz="1800">
                <a:solidFill>
                  <a:srgbClr val="1A89D3"/>
                </a:solidFill>
                <a:latin typeface="Constantia"/>
                <a:cs typeface="Constant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a:blip r:embed="rId2"/>
          <a:stretch>
            <a:fillRect/>
          </a:stretch>
        </p:blipFill>
        <p:spPr>
          <a:xfrm>
            <a:off x="3568072" y="374380"/>
            <a:ext cx="1993900" cy="406400"/>
          </a:xfrm>
          <a:prstGeom prst="rect">
            <a:avLst/>
          </a:prstGeom>
        </p:spPr>
      </p:pic>
      <p:sp>
        <p:nvSpPr>
          <p:cNvPr id="8" name="Rectangle 7"/>
          <p:cNvSpPr/>
          <p:nvPr/>
        </p:nvSpPr>
        <p:spPr>
          <a:xfrm>
            <a:off x="0" y="1013911"/>
            <a:ext cx="9144000" cy="217989"/>
          </a:xfrm>
          <a:prstGeom prst="rect">
            <a:avLst/>
          </a:prstGeom>
          <a:solidFill>
            <a:srgbClr val="2E8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Picture Placeholder 10"/>
          <p:cNvSpPr>
            <a:spLocks noGrp="1"/>
          </p:cNvSpPr>
          <p:nvPr>
            <p:ph type="pic" sz="quarter" idx="10"/>
          </p:nvPr>
        </p:nvSpPr>
        <p:spPr>
          <a:xfrm>
            <a:off x="0" y="1231900"/>
            <a:ext cx="9144000" cy="3505200"/>
          </a:xfrm>
        </p:spPr>
        <p:txBody>
          <a:bodyPr/>
          <a:lstStyle/>
          <a:p>
            <a:r>
              <a:rPr lang="en-US"/>
              <a:t>Click icon to add picture</a:t>
            </a:r>
          </a:p>
        </p:txBody>
      </p:sp>
    </p:spTree>
    <p:extLst>
      <p:ext uri="{BB962C8B-B14F-4D97-AF65-F5344CB8AC3E}">
        <p14:creationId xmlns:p14="http://schemas.microsoft.com/office/powerpoint/2010/main" val="219553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366"/>
            <a:ext cx="8229600" cy="801748"/>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98AAEA4-0EB0-7742-94C0-98ACD537E172}" type="slidenum">
              <a:rPr lang="en-US" smtClean="0"/>
              <a:t>‹#›</a:t>
            </a:fld>
            <a:endParaRPr lang="en-US"/>
          </a:p>
        </p:txBody>
      </p:sp>
      <p:pic>
        <p:nvPicPr>
          <p:cNvPr id="6" name="Picture 5"/>
          <p:cNvPicPr>
            <a:picLocks noChangeAspect="1"/>
          </p:cNvPicPr>
          <p:nvPr/>
        </p:nvPicPr>
        <p:blipFill>
          <a:blip r:embed="rId2"/>
          <a:stretch>
            <a:fillRect/>
          </a:stretch>
        </p:blipFill>
        <p:spPr>
          <a:xfrm>
            <a:off x="6941820" y="6212840"/>
            <a:ext cx="1993900" cy="406400"/>
          </a:xfrm>
          <a:prstGeom prst="rect">
            <a:avLst/>
          </a:prstGeom>
        </p:spPr>
      </p:pic>
      <p:sp>
        <p:nvSpPr>
          <p:cNvPr id="7" name="Text Placeholder 14"/>
          <p:cNvSpPr>
            <a:spLocks noGrp="1"/>
          </p:cNvSpPr>
          <p:nvPr>
            <p:ph type="body" sz="quarter" idx="15" hasCustomPrompt="1"/>
          </p:nvPr>
        </p:nvSpPr>
        <p:spPr>
          <a:xfrm>
            <a:off x="457200" y="5953125"/>
            <a:ext cx="3608388" cy="325438"/>
          </a:xfrm>
        </p:spPr>
        <p:txBody>
          <a:bodyPr>
            <a:normAutofit/>
          </a:bodyPr>
          <a:lstStyle>
            <a:lvl1pPr marL="0" indent="0">
              <a:buNone/>
              <a:defRPr sz="1100" baseline="0">
                <a:solidFill>
                  <a:schemeClr val="accent6"/>
                </a:solidFill>
              </a:defRPr>
            </a:lvl1pPr>
          </a:lstStyle>
          <a:p>
            <a:pPr lvl="0"/>
            <a:r>
              <a:rPr lang="en-US" dirty="0"/>
              <a:t>Source information here</a:t>
            </a:r>
          </a:p>
        </p:txBody>
      </p:sp>
      <p:sp>
        <p:nvSpPr>
          <p:cNvPr id="8" name="Rectangle 7"/>
          <p:cNvSpPr/>
          <p:nvPr/>
        </p:nvSpPr>
        <p:spPr>
          <a:xfrm>
            <a:off x="0" y="1461028"/>
            <a:ext cx="9144000" cy="42428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hart Placeholder 9"/>
          <p:cNvSpPr>
            <a:spLocks noGrp="1"/>
          </p:cNvSpPr>
          <p:nvPr>
            <p:ph type="chart" sz="quarter" idx="16"/>
          </p:nvPr>
        </p:nvSpPr>
        <p:spPr>
          <a:xfrm>
            <a:off x="265113" y="1671638"/>
            <a:ext cx="8670925" cy="3829050"/>
          </a:xfrm>
        </p:spPr>
        <p:txBody>
          <a:bodyPr/>
          <a:lstStyle/>
          <a:p>
            <a:r>
              <a:rPr lang="en-US"/>
              <a:t>Click icon to add chart</a:t>
            </a:r>
          </a:p>
        </p:txBody>
      </p:sp>
    </p:spTree>
    <p:extLst>
      <p:ext uri="{BB962C8B-B14F-4D97-AF65-F5344CB8AC3E}">
        <p14:creationId xmlns:p14="http://schemas.microsoft.com/office/powerpoint/2010/main" val="1146226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772651"/>
            <a:ext cx="8229600" cy="4353512"/>
          </a:xfrm>
        </p:spPr>
        <p:txBody>
          <a:bodyPr numCol="1"/>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98AAEA4-0EB0-7742-94C0-98ACD537E172}" type="slidenum">
              <a:rPr lang="en-US" smtClean="0"/>
              <a:t>‹#›</a:t>
            </a:fld>
            <a:endParaRPr lang="en-US"/>
          </a:p>
        </p:txBody>
      </p:sp>
      <p:cxnSp>
        <p:nvCxnSpPr>
          <p:cNvPr id="7" name="Straight Connector 6"/>
          <p:cNvCxnSpPr/>
          <p:nvPr/>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p:cNvSpPr>
            <a:spLocks noGrp="1"/>
          </p:cNvSpPr>
          <p:nvPr>
            <p:ph type="body" idx="13" hasCustomPrompt="1"/>
          </p:nvPr>
        </p:nvSpPr>
        <p:spPr>
          <a:xfrm>
            <a:off x="457200" y="1076386"/>
            <a:ext cx="8221494" cy="483274"/>
          </a:xfrm>
        </p:spPr>
        <p:txBody>
          <a:bodyPr anchor="b">
            <a:normAutofit/>
          </a:bodyPr>
          <a:lstStyle>
            <a:lvl1pPr marL="0" indent="0" algn="ctr">
              <a:buNone/>
              <a:defRPr sz="1800" b="0" baseline="0">
                <a:solidFill>
                  <a:srgbClr val="1A89D3"/>
                </a:solidFill>
                <a:latin typeface="Constantia"/>
                <a:cs typeface="Constant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sub title styles</a:t>
            </a:r>
          </a:p>
        </p:txBody>
      </p:sp>
      <p:pic>
        <p:nvPicPr>
          <p:cNvPr id="9" name="Picture 8"/>
          <p:cNvPicPr>
            <a:picLocks noChangeAspect="1"/>
          </p:cNvPicPr>
          <p:nvPr/>
        </p:nvPicPr>
        <p:blipFill>
          <a:blip r:embed="rId2"/>
          <a:stretch>
            <a:fillRect/>
          </a:stretch>
        </p:blipFill>
        <p:spPr>
          <a:xfrm>
            <a:off x="6941820" y="6212840"/>
            <a:ext cx="1993900" cy="406400"/>
          </a:xfrm>
          <a:prstGeom prst="rect">
            <a:avLst/>
          </a:prstGeom>
        </p:spPr>
      </p:pic>
    </p:spTree>
    <p:extLst>
      <p:ext uri="{BB962C8B-B14F-4D97-AF65-F5344CB8AC3E}">
        <p14:creationId xmlns:p14="http://schemas.microsoft.com/office/powerpoint/2010/main" val="2877458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ong Quot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8AAEA4-0EB0-7742-94C0-98ACD537E172}" type="slidenum">
              <a:rPr lang="en-US" smtClean="0"/>
              <a:t>‹#›</a:t>
            </a:fld>
            <a:endParaRPr lang="en-US"/>
          </a:p>
        </p:txBody>
      </p:sp>
      <p:pic>
        <p:nvPicPr>
          <p:cNvPr id="5" name="Picture 4"/>
          <p:cNvPicPr>
            <a:picLocks noChangeAspect="1"/>
          </p:cNvPicPr>
          <p:nvPr/>
        </p:nvPicPr>
        <p:blipFill>
          <a:blip r:embed="rId2"/>
          <a:stretch>
            <a:fillRect/>
          </a:stretch>
        </p:blipFill>
        <p:spPr>
          <a:xfrm>
            <a:off x="6941820" y="6212840"/>
            <a:ext cx="1993900" cy="406400"/>
          </a:xfrm>
          <a:prstGeom prst="rect">
            <a:avLst/>
          </a:prstGeom>
        </p:spPr>
      </p:pic>
      <p:sp>
        <p:nvSpPr>
          <p:cNvPr id="7" name="Text Placeholder 11"/>
          <p:cNvSpPr>
            <a:spLocks noGrp="1"/>
          </p:cNvSpPr>
          <p:nvPr>
            <p:ph type="body" sz="quarter" idx="14" hasCustomPrompt="1"/>
          </p:nvPr>
        </p:nvSpPr>
        <p:spPr>
          <a:xfrm>
            <a:off x="0" y="2313642"/>
            <a:ext cx="9144000" cy="2479140"/>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none"/>
        </p:style>
        <p:txBody>
          <a:bodyPr wrap="square" lIns="548640" tIns="182880" rIns="548640" bIns="182880">
            <a:spAutoFit/>
          </a:bodyPr>
          <a:lstStyle>
            <a:lvl1pPr marL="0" indent="0" algn="l">
              <a:lnSpc>
                <a:spcPct val="150000"/>
              </a:lnSpc>
              <a:buNone/>
              <a:defRPr sz="2400" baseline="0">
                <a:solidFill>
                  <a:srgbClr val="FFFFFF"/>
                </a:solidFill>
              </a:defRPr>
            </a:lvl1pPr>
          </a:lstStyle>
          <a:p>
            <a:pPr marL="0" indent="0">
              <a:lnSpc>
                <a:spcPct val="150000"/>
              </a:lnSpc>
              <a:buNone/>
            </a:pPr>
            <a:r>
              <a:rPr lang="en-US" sz="1800" dirty="0">
                <a:solidFill>
                  <a:schemeClr val="bg1"/>
                </a:solidFill>
                <a:latin typeface="Franklin Gothic Book"/>
                <a:cs typeface="Franklin Gothic Book"/>
              </a:rPr>
              <a:t>“</a:t>
            </a:r>
            <a:r>
              <a:rPr lang="en-US" sz="1800" dirty="0" err="1">
                <a:solidFill>
                  <a:schemeClr val="bg1"/>
                </a:solidFill>
                <a:latin typeface="Franklin Gothic Book"/>
                <a:cs typeface="Franklin Gothic Book"/>
              </a:rPr>
              <a:t>Dolore</a:t>
            </a:r>
            <a:r>
              <a:rPr lang="en-US" sz="1800" dirty="0">
                <a:solidFill>
                  <a:schemeClr val="bg1"/>
                </a:solidFill>
                <a:latin typeface="Franklin Gothic Book"/>
                <a:cs typeface="Franklin Gothic Book"/>
              </a:rPr>
              <a:t> del </a:t>
            </a:r>
            <a:r>
              <a:rPr lang="en-US" sz="1800" dirty="0" err="1">
                <a:solidFill>
                  <a:schemeClr val="bg1"/>
                </a:solidFill>
                <a:latin typeface="Franklin Gothic Book"/>
                <a:cs typeface="Franklin Gothic Book"/>
              </a:rPr>
              <a:t>magnist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ionsedit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faccumet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vit</a:t>
            </a:r>
            <a:r>
              <a:rPr lang="en-US" sz="1800" dirty="0">
                <a:solidFill>
                  <a:schemeClr val="bg1"/>
                </a:solidFill>
                <a:latin typeface="Franklin Gothic Book"/>
                <a:cs typeface="Franklin Gothic Book"/>
              </a:rPr>
              <a:t> a </a:t>
            </a:r>
            <a:r>
              <a:rPr lang="en-US" sz="1800" dirty="0" err="1">
                <a:solidFill>
                  <a:schemeClr val="bg1"/>
                </a:solidFill>
                <a:latin typeface="Franklin Gothic Book"/>
                <a:cs typeface="Franklin Gothic Book"/>
              </a:rPr>
              <a:t>dempore</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preperchit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soluptur</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rectem</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imolecatquas</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modis</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voluptatio</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vidissequi</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acia</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quunt</a:t>
            </a:r>
            <a:r>
              <a:rPr lang="en-US" sz="1800" dirty="0">
                <a:solidFill>
                  <a:schemeClr val="bg1"/>
                </a:solidFill>
                <a:latin typeface="Franklin Gothic Book"/>
                <a:cs typeface="Franklin Gothic Book"/>
              </a:rPr>
              <a:t> ex ex </a:t>
            </a:r>
            <a:r>
              <a:rPr lang="en-US" sz="1800" dirty="0" err="1">
                <a:solidFill>
                  <a:schemeClr val="bg1"/>
                </a:solidFill>
                <a:latin typeface="Franklin Gothic Book"/>
                <a:cs typeface="Franklin Gothic Book"/>
              </a:rPr>
              <a:t>est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eum</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fugia</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sam</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sunt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officii</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scipsam</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quaecto</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comnis</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audant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estiusdant</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moluptatem</a:t>
            </a:r>
            <a:r>
              <a:rPr lang="en-US" sz="1800" dirty="0">
                <a:solidFill>
                  <a:schemeClr val="bg1"/>
                </a:solidFill>
                <a:latin typeface="Franklin Gothic Book"/>
                <a:cs typeface="Franklin Gothic Book"/>
              </a:rPr>
              <a:t> quo </a:t>
            </a:r>
            <a:r>
              <a:rPr lang="en-US" sz="1800" dirty="0" err="1">
                <a:solidFill>
                  <a:schemeClr val="bg1"/>
                </a:solidFill>
                <a:latin typeface="Franklin Gothic Book"/>
                <a:cs typeface="Franklin Gothic Book"/>
              </a:rPr>
              <a:t>te</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poritin</a:t>
            </a:r>
            <a:r>
              <a:rPr lang="en-US" sz="1800" dirty="0">
                <a:solidFill>
                  <a:schemeClr val="bg1"/>
                </a:solidFill>
                <a:latin typeface="Franklin Gothic Book"/>
                <a:cs typeface="Franklin Gothic Book"/>
              </a:rPr>
              <a:t> </a:t>
            </a:r>
            <a:r>
              <a:rPr lang="en-US" sz="1800" dirty="0" err="1">
                <a:solidFill>
                  <a:schemeClr val="bg1"/>
                </a:solidFill>
                <a:latin typeface="Franklin Gothic Book"/>
                <a:cs typeface="Franklin Gothic Book"/>
              </a:rPr>
              <a:t>ciaeribus</a:t>
            </a:r>
            <a:r>
              <a:rPr lang="en-US" sz="1800" dirty="0">
                <a:solidFill>
                  <a:schemeClr val="bg1"/>
                </a:solidFill>
                <a:latin typeface="Franklin Gothic Book"/>
                <a:cs typeface="Franklin Gothic Book"/>
              </a:rPr>
              <a:t>.”</a:t>
            </a:r>
          </a:p>
          <a:p>
            <a:pPr marL="0" indent="0" algn="r">
              <a:lnSpc>
                <a:spcPct val="150000"/>
              </a:lnSpc>
              <a:buNone/>
            </a:pPr>
            <a:r>
              <a:rPr lang="en-US" sz="1800" i="1" dirty="0">
                <a:solidFill>
                  <a:schemeClr val="bg1"/>
                </a:solidFill>
                <a:latin typeface="Franklin Gothic Book"/>
                <a:cs typeface="Franklin Gothic Book"/>
              </a:rPr>
              <a:t>— John Calvin</a:t>
            </a:r>
          </a:p>
        </p:txBody>
      </p:sp>
    </p:spTree>
    <p:extLst>
      <p:ext uri="{BB962C8B-B14F-4D97-AF65-F5344CB8AC3E}">
        <p14:creationId xmlns:p14="http://schemas.microsoft.com/office/powerpoint/2010/main" val="404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85725" y="2594554"/>
            <a:ext cx="4779242" cy="974114"/>
          </a:xfrm>
          <a:prstGeom prst="rect">
            <a:avLst/>
          </a:prstGeom>
        </p:spPr>
      </p:pic>
      <p:sp>
        <p:nvSpPr>
          <p:cNvPr id="8" name="TextBox 7"/>
          <p:cNvSpPr txBox="1"/>
          <p:nvPr/>
        </p:nvSpPr>
        <p:spPr>
          <a:xfrm>
            <a:off x="962387" y="6076261"/>
            <a:ext cx="6147837" cy="276999"/>
          </a:xfrm>
          <a:prstGeom prst="rect">
            <a:avLst/>
          </a:prstGeom>
          <a:noFill/>
        </p:spPr>
        <p:txBody>
          <a:bodyPr wrap="none" rtlCol="0">
            <a:spAutoFit/>
          </a:bodyPr>
          <a:lstStyle/>
          <a:p>
            <a:pPr algn="ctr"/>
            <a:r>
              <a:rPr lang="en-US" sz="1200" dirty="0">
                <a:solidFill>
                  <a:schemeClr val="tx2"/>
                </a:solidFill>
                <a:latin typeface="Franklin Gothic Book"/>
                <a:cs typeface="Franklin Gothic Book"/>
              </a:rPr>
              <a:t>200 E 12th Street    Jeffersonville, IN 47130     800-858-6127     </a:t>
            </a:r>
            <a:r>
              <a:rPr lang="en-US" sz="1200" b="1" dirty="0" err="1">
                <a:solidFill>
                  <a:schemeClr val="tx2"/>
                </a:solidFill>
                <a:latin typeface="Franklin Gothic Book"/>
                <a:cs typeface="Franklin Gothic Book"/>
              </a:rPr>
              <a:t>presbyterianfoundation.org</a:t>
            </a:r>
            <a:endParaRPr lang="en-US" sz="1200" b="1" dirty="0">
              <a:solidFill>
                <a:schemeClr val="tx2"/>
              </a:solidFill>
              <a:latin typeface="Franklin Gothic Book"/>
              <a:cs typeface="Franklin Gothic Book"/>
            </a:endParaRPr>
          </a:p>
        </p:txBody>
      </p:sp>
      <p:pic>
        <p:nvPicPr>
          <p:cNvPr id="9" name="Picture 8"/>
          <p:cNvPicPr>
            <a:picLocks noChangeAspect="1"/>
          </p:cNvPicPr>
          <p:nvPr/>
        </p:nvPicPr>
        <p:blipFill>
          <a:blip r:embed="rId3"/>
          <a:stretch>
            <a:fillRect/>
          </a:stretch>
        </p:blipFill>
        <p:spPr>
          <a:xfrm>
            <a:off x="7556696" y="5943146"/>
            <a:ext cx="635000" cy="635000"/>
          </a:xfrm>
          <a:prstGeom prst="rect">
            <a:avLst/>
          </a:prstGeom>
        </p:spPr>
      </p:pic>
    </p:spTree>
    <p:extLst>
      <p:ext uri="{BB962C8B-B14F-4D97-AF65-F5344CB8AC3E}">
        <p14:creationId xmlns:p14="http://schemas.microsoft.com/office/powerpoint/2010/main" val="243176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8AAEA4-0EB0-7742-94C0-98ACD537E172}" type="slidenum">
              <a:rPr lang="en-US" smtClean="0"/>
              <a:t>‹#›</a:t>
            </a:fld>
            <a:endParaRPr lang="en-US"/>
          </a:p>
        </p:txBody>
      </p:sp>
      <p:pic>
        <p:nvPicPr>
          <p:cNvPr id="5" name="Picture 4"/>
          <p:cNvPicPr>
            <a:picLocks noChangeAspect="1"/>
          </p:cNvPicPr>
          <p:nvPr/>
        </p:nvPicPr>
        <p:blipFill>
          <a:blip r:embed="rId2"/>
          <a:stretch>
            <a:fillRect/>
          </a:stretch>
        </p:blipFill>
        <p:spPr>
          <a:xfrm>
            <a:off x="6941820" y="6212840"/>
            <a:ext cx="1993900" cy="406400"/>
          </a:xfrm>
          <a:prstGeom prst="rect">
            <a:avLst/>
          </a:prstGeom>
        </p:spPr>
      </p:pic>
      <p:sp>
        <p:nvSpPr>
          <p:cNvPr id="3" name="Text Placeholder 2"/>
          <p:cNvSpPr>
            <a:spLocks noGrp="1"/>
          </p:cNvSpPr>
          <p:nvPr>
            <p:ph type="body" sz="quarter" idx="13" hasCustomPrompt="1"/>
          </p:nvPr>
        </p:nvSpPr>
        <p:spPr>
          <a:xfrm>
            <a:off x="0" y="2101850"/>
            <a:ext cx="9144000" cy="2155825"/>
          </a:xfrm>
          <a:solidFill>
            <a:schemeClr val="accent1"/>
          </a:solidFill>
        </p:spPr>
        <p:txBody>
          <a:bodyPr anchor="ctr">
            <a:normAutofit/>
          </a:bodyPr>
          <a:lstStyle>
            <a:lvl1pPr marL="0" indent="0" algn="ctr">
              <a:buNone/>
              <a:defRPr sz="2400" b="1">
                <a:solidFill>
                  <a:schemeClr val="bg1"/>
                </a:solidFill>
                <a:latin typeface="Constantia"/>
                <a:cs typeface="Constantia"/>
              </a:defRPr>
            </a:lvl1pPr>
          </a:lstStyle>
          <a:p>
            <a:pPr lvl="0"/>
            <a:r>
              <a:rPr lang="en-US" dirty="0"/>
              <a:t>Transition Slide Title Here</a:t>
            </a:r>
          </a:p>
        </p:txBody>
      </p:sp>
    </p:spTree>
    <p:extLst>
      <p:ext uri="{BB962C8B-B14F-4D97-AF65-F5344CB8AC3E}">
        <p14:creationId xmlns:p14="http://schemas.microsoft.com/office/powerpoint/2010/main" val="1241017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941820" y="6212840"/>
            <a:ext cx="1993900" cy="406400"/>
          </a:xfrm>
          <a:prstGeom prst="rect">
            <a:avLst/>
          </a:prstGeom>
        </p:spPr>
      </p:pic>
    </p:spTree>
    <p:extLst>
      <p:ext uri="{BB962C8B-B14F-4D97-AF65-F5344CB8AC3E}">
        <p14:creationId xmlns:p14="http://schemas.microsoft.com/office/powerpoint/2010/main" val="3698783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812925"/>
            <a:ext cx="4449762" cy="5130800"/>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1" y="1812925"/>
            <a:ext cx="4449763" cy="5130800"/>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5DA860-BE59-3042-98C4-A693DD735237}" type="datetimeFigureOut">
              <a:rPr lang="en-US" smtClean="0"/>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47C3E9-3DD4-2D47-8B24-55A1EA24CDE9}" type="slidenum">
              <a:rPr lang="en-US" smtClean="0"/>
              <a:t>‹#›</a:t>
            </a:fld>
            <a:endParaRPr lang="en-US"/>
          </a:p>
        </p:txBody>
      </p:sp>
    </p:spTree>
    <p:extLst>
      <p:ext uri="{BB962C8B-B14F-4D97-AF65-F5344CB8AC3E}">
        <p14:creationId xmlns:p14="http://schemas.microsoft.com/office/powerpoint/2010/main" val="1854710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1231900"/>
            <a:ext cx="9144000" cy="4381500"/>
          </a:xfrm>
        </p:spPr>
        <p:txBody>
          <a:bodyPr/>
          <a:lstStyle/>
          <a:p>
            <a:r>
              <a:rPr lang="en-US"/>
              <a:t>Click icon to add picture</a:t>
            </a:r>
            <a:endParaRPr lang="en-US" dirty="0"/>
          </a:p>
        </p:txBody>
      </p:sp>
      <p:sp>
        <p:nvSpPr>
          <p:cNvPr id="2" name="Title 1"/>
          <p:cNvSpPr>
            <a:spLocks noGrp="1"/>
          </p:cNvSpPr>
          <p:nvPr>
            <p:ph type="ctrTitle" hasCustomPrompt="1"/>
          </p:nvPr>
        </p:nvSpPr>
        <p:spPr>
          <a:xfrm>
            <a:off x="685800" y="4190917"/>
            <a:ext cx="7772400" cy="1092365"/>
          </a:xfrm>
        </p:spPr>
        <p:txBody>
          <a:bodyPr/>
          <a:lstStyle>
            <a:lvl1pPr>
              <a:defRPr>
                <a:solidFill>
                  <a:schemeClr val="bg1"/>
                </a:solidFill>
              </a:defRPr>
            </a:lvl1pPr>
          </a:lstStyle>
          <a:p>
            <a:r>
              <a:rPr lang="en-US" dirty="0"/>
              <a:t>edit Master title style</a:t>
            </a:r>
          </a:p>
        </p:txBody>
      </p:sp>
      <p:sp>
        <p:nvSpPr>
          <p:cNvPr id="3" name="Subtitle 2"/>
          <p:cNvSpPr>
            <a:spLocks noGrp="1"/>
          </p:cNvSpPr>
          <p:nvPr>
            <p:ph type="subTitle" idx="1"/>
          </p:nvPr>
        </p:nvSpPr>
        <p:spPr>
          <a:xfrm>
            <a:off x="1371600" y="5835234"/>
            <a:ext cx="6400800" cy="541019"/>
          </a:xfrm>
        </p:spPr>
        <p:txBody>
          <a:bodyPr anchor="ctr">
            <a:normAutofit/>
          </a:bodyPr>
          <a:lstStyle>
            <a:lvl1pPr marL="0" indent="0" algn="ctr">
              <a:buNone/>
              <a:defRPr sz="1800">
                <a:solidFill>
                  <a:srgbClr val="1A89D3"/>
                </a:solidFill>
                <a:latin typeface="Constantia"/>
                <a:cs typeface="Constant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a:blip r:embed="rId2"/>
          <a:stretch>
            <a:fillRect/>
          </a:stretch>
        </p:blipFill>
        <p:spPr>
          <a:xfrm>
            <a:off x="3568072" y="374380"/>
            <a:ext cx="1993900" cy="406400"/>
          </a:xfrm>
          <a:prstGeom prst="rect">
            <a:avLst/>
          </a:prstGeom>
        </p:spPr>
      </p:pic>
      <p:sp>
        <p:nvSpPr>
          <p:cNvPr id="8" name="Rectangle 7"/>
          <p:cNvSpPr/>
          <p:nvPr/>
        </p:nvSpPr>
        <p:spPr>
          <a:xfrm>
            <a:off x="0" y="1013911"/>
            <a:ext cx="9144000" cy="217989"/>
          </a:xfrm>
          <a:prstGeom prst="rect">
            <a:avLst/>
          </a:prstGeom>
          <a:solidFill>
            <a:srgbClr val="2E8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647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366"/>
            <a:ext cx="8229600" cy="801748"/>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1772651"/>
            <a:ext cx="8229600" cy="4353512"/>
          </a:xfrm>
        </p:spPr>
        <p:txBody>
          <a:bodyPr numCol="1"/>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98AAEA4-0EB0-7742-94C0-98ACD537E172}" type="slidenum">
              <a:rPr lang="en-US" smtClean="0"/>
              <a:t>‹#›</a:t>
            </a:fld>
            <a:endParaRPr lang="en-US"/>
          </a:p>
        </p:txBody>
      </p:sp>
      <p:cxnSp>
        <p:nvCxnSpPr>
          <p:cNvPr id="7" name="Straight Connector 6"/>
          <p:cNvCxnSpPr/>
          <p:nvPr/>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6941820" y="6212840"/>
            <a:ext cx="1993900" cy="406400"/>
          </a:xfrm>
          <a:prstGeom prst="rect">
            <a:avLst/>
          </a:prstGeom>
        </p:spPr>
      </p:pic>
    </p:spTree>
    <p:extLst>
      <p:ext uri="{BB962C8B-B14F-4D97-AF65-F5344CB8AC3E}">
        <p14:creationId xmlns:p14="http://schemas.microsoft.com/office/powerpoint/2010/main" val="2525464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_Quote 1">
    <p:spTree>
      <p:nvGrpSpPr>
        <p:cNvPr id="1" name=""/>
        <p:cNvGrpSpPr/>
        <p:nvPr/>
      </p:nvGrpSpPr>
      <p:grpSpPr>
        <a:xfrm>
          <a:off x="0" y="0"/>
          <a:ext cx="0" cy="0"/>
          <a:chOff x="0" y="0"/>
          <a:chExt cx="0" cy="0"/>
        </a:xfrm>
      </p:grpSpPr>
      <p:sp>
        <p:nvSpPr>
          <p:cNvPr id="2" name="Title 1"/>
          <p:cNvSpPr>
            <a:spLocks noGrp="1"/>
          </p:cNvSpPr>
          <p:nvPr>
            <p:ph type="title"/>
          </p:nvPr>
        </p:nvSpPr>
        <p:spPr>
          <a:xfrm>
            <a:off x="457200" y="457365"/>
            <a:ext cx="8229600" cy="801748"/>
          </a:xfrm>
        </p:spPr>
        <p:txBody>
          <a:bodyPr/>
          <a:lstStyle/>
          <a:p>
            <a:r>
              <a:rPr lang="en-US"/>
              <a:t>Click to edit Master title style</a:t>
            </a:r>
          </a:p>
        </p:txBody>
      </p:sp>
      <p:sp>
        <p:nvSpPr>
          <p:cNvPr id="3" name="Content Placeholder 2"/>
          <p:cNvSpPr>
            <a:spLocks noGrp="1"/>
          </p:cNvSpPr>
          <p:nvPr>
            <p:ph idx="1"/>
          </p:nvPr>
        </p:nvSpPr>
        <p:spPr>
          <a:xfrm>
            <a:off x="457200" y="1772651"/>
            <a:ext cx="6060684" cy="4353512"/>
          </a:xfrm>
        </p:spPr>
        <p:txBody>
          <a:bodyPr numCol="1"/>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98AAEA4-0EB0-7742-94C0-98ACD537E172}" type="slidenum">
              <a:rPr lang="en-US" smtClean="0"/>
              <a:t>‹#›</a:t>
            </a:fld>
            <a:endParaRPr lang="en-US"/>
          </a:p>
        </p:txBody>
      </p:sp>
      <p:cxnSp>
        <p:nvCxnSpPr>
          <p:cNvPr id="7" name="Straight Connector 6"/>
          <p:cNvCxnSpPr/>
          <p:nvPr/>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6941820" y="6212840"/>
            <a:ext cx="1993900" cy="406400"/>
          </a:xfrm>
          <a:prstGeom prst="rect">
            <a:avLst/>
          </a:prstGeom>
        </p:spPr>
      </p:pic>
      <p:sp>
        <p:nvSpPr>
          <p:cNvPr id="12" name="Text Placeholder 11"/>
          <p:cNvSpPr>
            <a:spLocks noGrp="1"/>
          </p:cNvSpPr>
          <p:nvPr>
            <p:ph type="body" sz="quarter" idx="14" hasCustomPrompt="1"/>
          </p:nvPr>
        </p:nvSpPr>
        <p:spPr>
          <a:xfrm>
            <a:off x="6843712" y="1772652"/>
            <a:ext cx="1834981" cy="3538871"/>
          </a:xfrm>
          <a:prstGeom prst="roundRect">
            <a:avLst>
              <a:gd name="adj" fmla="val 9058"/>
            </a:avLst>
          </a:prstGeom>
          <a:ln>
            <a:noFill/>
          </a:ln>
        </p:spPr>
        <p:style>
          <a:lnRef idx="2">
            <a:schemeClr val="accent1">
              <a:shade val="50000"/>
            </a:schemeClr>
          </a:lnRef>
          <a:fillRef idx="1">
            <a:schemeClr val="accent1"/>
          </a:fillRef>
          <a:effectRef idx="0">
            <a:schemeClr val="accent1"/>
          </a:effectRef>
          <a:fontRef idx="none"/>
        </p:style>
        <p:txBody>
          <a:bodyPr wrap="square" lIns="182880" tIns="182880" rIns="182880" bIns="182880">
            <a:spAutoFit/>
          </a:bodyPr>
          <a:lstStyle>
            <a:lvl1pPr marL="0" indent="0">
              <a:buNone/>
              <a:defRPr sz="2400">
                <a:solidFill>
                  <a:srgbClr val="FFFFFF"/>
                </a:solidFill>
              </a:defRPr>
            </a:lvl1pPr>
          </a:lstStyle>
          <a:p>
            <a:pPr lvl="0"/>
            <a:r>
              <a:rPr lang="en-US" dirty="0">
                <a:latin typeface="Franklin Gothic Book"/>
                <a:cs typeface="Franklin Gothic Book"/>
              </a:rPr>
              <a:t>Click to edit quote box here. </a:t>
            </a:r>
          </a:p>
          <a:p>
            <a:pPr lvl="0"/>
            <a:endParaRPr lang="en-US" dirty="0">
              <a:latin typeface="Franklin Gothic Book"/>
              <a:cs typeface="Franklin Gothic Book"/>
            </a:endParaRPr>
          </a:p>
          <a:p>
            <a:pPr lvl="0"/>
            <a:r>
              <a:rPr lang="en-US" dirty="0">
                <a:latin typeface="Franklin Gothic Book"/>
                <a:cs typeface="Franklin Gothic Book"/>
              </a:rPr>
              <a:t>“It can be a long or short quote”</a:t>
            </a:r>
          </a:p>
        </p:txBody>
      </p:sp>
    </p:spTree>
    <p:extLst>
      <p:ext uri="{BB962C8B-B14F-4D97-AF65-F5344CB8AC3E}">
        <p14:creationId xmlns:p14="http://schemas.microsoft.com/office/powerpoint/2010/main" val="3457015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_Quote 2">
    <p:spTree>
      <p:nvGrpSpPr>
        <p:cNvPr id="1" name=""/>
        <p:cNvGrpSpPr/>
        <p:nvPr/>
      </p:nvGrpSpPr>
      <p:grpSpPr>
        <a:xfrm>
          <a:off x="0" y="0"/>
          <a:ext cx="0" cy="0"/>
          <a:chOff x="0" y="0"/>
          <a:chExt cx="0" cy="0"/>
        </a:xfrm>
      </p:grpSpPr>
      <p:sp>
        <p:nvSpPr>
          <p:cNvPr id="2" name="Title 1"/>
          <p:cNvSpPr>
            <a:spLocks noGrp="1"/>
          </p:cNvSpPr>
          <p:nvPr>
            <p:ph type="title"/>
          </p:nvPr>
        </p:nvSpPr>
        <p:spPr>
          <a:xfrm>
            <a:off x="457200" y="457366"/>
            <a:ext cx="8229600" cy="801748"/>
          </a:xfrm>
        </p:spPr>
        <p:txBody>
          <a:bodyPr/>
          <a:lstStyle/>
          <a:p>
            <a:r>
              <a:rPr lang="en-US"/>
              <a:t>Click to edit Master title style</a:t>
            </a:r>
          </a:p>
        </p:txBody>
      </p:sp>
      <p:sp>
        <p:nvSpPr>
          <p:cNvPr id="3" name="Content Placeholder 2"/>
          <p:cNvSpPr>
            <a:spLocks noGrp="1"/>
          </p:cNvSpPr>
          <p:nvPr>
            <p:ph idx="1"/>
          </p:nvPr>
        </p:nvSpPr>
        <p:spPr>
          <a:xfrm>
            <a:off x="457200" y="1772651"/>
            <a:ext cx="8229600" cy="2848589"/>
          </a:xfrm>
        </p:spPr>
        <p:txBody>
          <a:bodyPr numCol="1"/>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98AAEA4-0EB0-7742-94C0-98ACD537E172}" type="slidenum">
              <a:rPr lang="en-US" smtClean="0"/>
              <a:t>‹#›</a:t>
            </a:fld>
            <a:endParaRPr lang="en-US"/>
          </a:p>
        </p:txBody>
      </p:sp>
      <p:cxnSp>
        <p:nvCxnSpPr>
          <p:cNvPr id="7" name="Straight Connector 6"/>
          <p:cNvCxnSpPr/>
          <p:nvPr/>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6941820" y="6212840"/>
            <a:ext cx="1993900" cy="406400"/>
          </a:xfrm>
          <a:prstGeom prst="rect">
            <a:avLst/>
          </a:prstGeom>
        </p:spPr>
      </p:pic>
      <p:sp>
        <p:nvSpPr>
          <p:cNvPr id="12" name="Text Placeholder 11"/>
          <p:cNvSpPr>
            <a:spLocks noGrp="1"/>
          </p:cNvSpPr>
          <p:nvPr>
            <p:ph type="body" sz="quarter" idx="14" hasCustomPrompt="1"/>
          </p:nvPr>
        </p:nvSpPr>
        <p:spPr>
          <a:xfrm>
            <a:off x="0" y="4798739"/>
            <a:ext cx="9144000" cy="1181862"/>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none"/>
        </p:style>
        <p:txBody>
          <a:bodyPr wrap="square" lIns="548640" tIns="182880" rIns="548640" bIns="182880">
            <a:spAutoFit/>
          </a:bodyPr>
          <a:lstStyle>
            <a:lvl1pPr marL="0" indent="0">
              <a:buNone/>
              <a:defRPr sz="2400">
                <a:solidFill>
                  <a:srgbClr val="FFFFFF"/>
                </a:solidFill>
              </a:defRPr>
            </a:lvl1pPr>
          </a:lstStyle>
          <a:p>
            <a:pPr lvl="0"/>
            <a:r>
              <a:rPr lang="en-US" dirty="0">
                <a:latin typeface="Franklin Gothic Book"/>
                <a:cs typeface="Franklin Gothic Book"/>
              </a:rPr>
              <a:t>“Click to edit quote box here.” </a:t>
            </a:r>
          </a:p>
          <a:p>
            <a:pPr lvl="0"/>
            <a:r>
              <a:rPr lang="en-US" dirty="0">
                <a:latin typeface="Franklin Gothic Book"/>
                <a:cs typeface="Franklin Gothic Book"/>
              </a:rPr>
              <a:t>— Name here</a:t>
            </a:r>
          </a:p>
        </p:txBody>
      </p:sp>
    </p:spTree>
    <p:extLst>
      <p:ext uri="{BB962C8B-B14F-4D97-AF65-F5344CB8AC3E}">
        <p14:creationId xmlns:p14="http://schemas.microsoft.com/office/powerpoint/2010/main" val="130563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_Pic 1">
    <p:spTree>
      <p:nvGrpSpPr>
        <p:cNvPr id="1" name=""/>
        <p:cNvGrpSpPr/>
        <p:nvPr/>
      </p:nvGrpSpPr>
      <p:grpSpPr>
        <a:xfrm>
          <a:off x="0" y="0"/>
          <a:ext cx="0" cy="0"/>
          <a:chOff x="0" y="0"/>
          <a:chExt cx="0" cy="0"/>
        </a:xfrm>
      </p:grpSpPr>
      <p:sp>
        <p:nvSpPr>
          <p:cNvPr id="2" name="Title 1"/>
          <p:cNvSpPr>
            <a:spLocks noGrp="1"/>
          </p:cNvSpPr>
          <p:nvPr>
            <p:ph type="title"/>
          </p:nvPr>
        </p:nvSpPr>
        <p:spPr>
          <a:xfrm>
            <a:off x="457200" y="457366"/>
            <a:ext cx="8229600" cy="801748"/>
          </a:xfrm>
        </p:spPr>
        <p:txBody>
          <a:bodyPr/>
          <a:lstStyle/>
          <a:p>
            <a:r>
              <a:rPr lang="en-US"/>
              <a:t>Click to edit Master title style</a:t>
            </a:r>
          </a:p>
        </p:txBody>
      </p:sp>
      <p:sp>
        <p:nvSpPr>
          <p:cNvPr id="3" name="Content Placeholder 2"/>
          <p:cNvSpPr>
            <a:spLocks noGrp="1"/>
          </p:cNvSpPr>
          <p:nvPr>
            <p:ph idx="1"/>
          </p:nvPr>
        </p:nvSpPr>
        <p:spPr>
          <a:xfrm>
            <a:off x="457200" y="1772651"/>
            <a:ext cx="4340809" cy="4180474"/>
          </a:xfrm>
        </p:spPr>
        <p:txBody>
          <a:bodyPr numCol="1"/>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98AAEA4-0EB0-7742-94C0-98ACD537E172}" type="slidenum">
              <a:rPr lang="en-US" smtClean="0"/>
              <a:t>‹#›</a:t>
            </a:fld>
            <a:endParaRPr lang="en-US"/>
          </a:p>
        </p:txBody>
      </p:sp>
      <p:cxnSp>
        <p:nvCxnSpPr>
          <p:cNvPr id="7" name="Straight Connector 6"/>
          <p:cNvCxnSpPr/>
          <p:nvPr/>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6941820" y="6212840"/>
            <a:ext cx="1993900" cy="406400"/>
          </a:xfrm>
          <a:prstGeom prst="rect">
            <a:avLst/>
          </a:prstGeom>
        </p:spPr>
      </p:pic>
      <p:sp>
        <p:nvSpPr>
          <p:cNvPr id="10" name="Rectangle 9"/>
          <p:cNvSpPr/>
          <p:nvPr/>
        </p:nvSpPr>
        <p:spPr>
          <a:xfrm>
            <a:off x="4953738" y="1772651"/>
            <a:ext cx="3403600" cy="133820"/>
          </a:xfrm>
          <a:prstGeom prst="rect">
            <a:avLst/>
          </a:prstGeom>
          <a:solidFill>
            <a:srgbClr val="2E8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icture Placeholder 12"/>
          <p:cNvSpPr>
            <a:spLocks noGrp="1"/>
          </p:cNvSpPr>
          <p:nvPr>
            <p:ph type="pic" sz="quarter" idx="14"/>
          </p:nvPr>
        </p:nvSpPr>
        <p:spPr>
          <a:xfrm>
            <a:off x="4953738" y="1906588"/>
            <a:ext cx="3402862" cy="2820987"/>
          </a:xfrm>
        </p:spPr>
        <p:txBody>
          <a:bodyPr/>
          <a:lstStyle/>
          <a:p>
            <a:r>
              <a:rPr lang="en-US"/>
              <a:t>Click icon to add picture</a:t>
            </a:r>
          </a:p>
        </p:txBody>
      </p:sp>
      <p:sp>
        <p:nvSpPr>
          <p:cNvPr id="15" name="Text Placeholder 14"/>
          <p:cNvSpPr>
            <a:spLocks noGrp="1"/>
          </p:cNvSpPr>
          <p:nvPr>
            <p:ph type="body" sz="quarter" idx="15" hasCustomPrompt="1"/>
          </p:nvPr>
        </p:nvSpPr>
        <p:spPr>
          <a:xfrm>
            <a:off x="457200" y="5953125"/>
            <a:ext cx="3608388" cy="325438"/>
          </a:xfrm>
        </p:spPr>
        <p:txBody>
          <a:bodyPr>
            <a:normAutofit/>
          </a:bodyPr>
          <a:lstStyle>
            <a:lvl1pPr marL="0" indent="0">
              <a:buNone/>
              <a:defRPr sz="1100">
                <a:solidFill>
                  <a:schemeClr val="accent6"/>
                </a:solidFill>
              </a:defRPr>
            </a:lvl1pPr>
          </a:lstStyle>
          <a:p>
            <a:pPr lvl="0"/>
            <a:r>
              <a:rPr lang="en-US" dirty="0"/>
              <a:t>Photo credit here</a:t>
            </a:r>
          </a:p>
        </p:txBody>
      </p:sp>
    </p:spTree>
    <p:extLst>
      <p:ext uri="{BB962C8B-B14F-4D97-AF65-F5344CB8AC3E}">
        <p14:creationId xmlns:p14="http://schemas.microsoft.com/office/powerpoint/2010/main" val="751791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_Pic 2">
    <p:spTree>
      <p:nvGrpSpPr>
        <p:cNvPr id="1" name=""/>
        <p:cNvGrpSpPr/>
        <p:nvPr/>
      </p:nvGrpSpPr>
      <p:grpSpPr>
        <a:xfrm>
          <a:off x="0" y="0"/>
          <a:ext cx="0" cy="0"/>
          <a:chOff x="0" y="0"/>
          <a:chExt cx="0" cy="0"/>
        </a:xfrm>
      </p:grpSpPr>
      <p:sp>
        <p:nvSpPr>
          <p:cNvPr id="2" name="Title 1"/>
          <p:cNvSpPr>
            <a:spLocks noGrp="1"/>
          </p:cNvSpPr>
          <p:nvPr>
            <p:ph type="title"/>
          </p:nvPr>
        </p:nvSpPr>
        <p:spPr>
          <a:xfrm>
            <a:off x="457200" y="457365"/>
            <a:ext cx="8229600" cy="801748"/>
          </a:xfrm>
        </p:spPr>
        <p:txBody>
          <a:bodyPr/>
          <a:lstStyle/>
          <a:p>
            <a:r>
              <a:rPr lang="en-US"/>
              <a:t>Click to edit Master title style</a:t>
            </a:r>
          </a:p>
        </p:txBody>
      </p:sp>
      <p:sp>
        <p:nvSpPr>
          <p:cNvPr id="3" name="Content Placeholder 2"/>
          <p:cNvSpPr>
            <a:spLocks noGrp="1"/>
          </p:cNvSpPr>
          <p:nvPr>
            <p:ph idx="1"/>
          </p:nvPr>
        </p:nvSpPr>
        <p:spPr>
          <a:xfrm>
            <a:off x="457200" y="1772651"/>
            <a:ext cx="4340809" cy="4180474"/>
          </a:xfrm>
        </p:spPr>
        <p:txBody>
          <a:bodyPr numCol="1"/>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98AAEA4-0EB0-7742-94C0-98ACD537E172}" type="slidenum">
              <a:rPr lang="en-US" smtClean="0"/>
              <a:t>‹#›</a:t>
            </a:fld>
            <a:endParaRPr lang="en-US"/>
          </a:p>
        </p:txBody>
      </p:sp>
      <p:cxnSp>
        <p:nvCxnSpPr>
          <p:cNvPr id="7" name="Straight Connector 6"/>
          <p:cNvCxnSpPr/>
          <p:nvPr/>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6941820" y="6212840"/>
            <a:ext cx="1993900" cy="406400"/>
          </a:xfrm>
          <a:prstGeom prst="rect">
            <a:avLst/>
          </a:prstGeom>
        </p:spPr>
      </p:pic>
      <p:sp>
        <p:nvSpPr>
          <p:cNvPr id="13" name="Picture Placeholder 12"/>
          <p:cNvSpPr>
            <a:spLocks noGrp="1"/>
          </p:cNvSpPr>
          <p:nvPr>
            <p:ph type="pic" sz="quarter" idx="14"/>
          </p:nvPr>
        </p:nvSpPr>
        <p:spPr>
          <a:xfrm>
            <a:off x="4953738" y="1789254"/>
            <a:ext cx="3402862" cy="1420922"/>
          </a:xfrm>
        </p:spPr>
        <p:txBody>
          <a:bodyPr/>
          <a:lstStyle/>
          <a:p>
            <a:r>
              <a:rPr lang="en-US"/>
              <a:t>Click icon to add picture</a:t>
            </a:r>
          </a:p>
        </p:txBody>
      </p:sp>
      <p:sp>
        <p:nvSpPr>
          <p:cNvPr id="15" name="Text Placeholder 14"/>
          <p:cNvSpPr>
            <a:spLocks noGrp="1"/>
          </p:cNvSpPr>
          <p:nvPr>
            <p:ph type="body" sz="quarter" idx="15" hasCustomPrompt="1"/>
          </p:nvPr>
        </p:nvSpPr>
        <p:spPr>
          <a:xfrm>
            <a:off x="457200" y="5953125"/>
            <a:ext cx="3608388" cy="325438"/>
          </a:xfrm>
        </p:spPr>
        <p:txBody>
          <a:bodyPr>
            <a:normAutofit/>
          </a:bodyPr>
          <a:lstStyle>
            <a:lvl1pPr marL="0" indent="0">
              <a:buNone/>
              <a:defRPr sz="1100">
                <a:solidFill>
                  <a:schemeClr val="accent6"/>
                </a:solidFill>
              </a:defRPr>
            </a:lvl1pPr>
          </a:lstStyle>
          <a:p>
            <a:pPr lvl="0"/>
            <a:r>
              <a:rPr lang="en-US" dirty="0"/>
              <a:t>Photo credit here</a:t>
            </a:r>
          </a:p>
        </p:txBody>
      </p:sp>
      <p:sp>
        <p:nvSpPr>
          <p:cNvPr id="11" name="Rectangle 10"/>
          <p:cNvSpPr/>
          <p:nvPr/>
        </p:nvSpPr>
        <p:spPr>
          <a:xfrm>
            <a:off x="4953738" y="1686876"/>
            <a:ext cx="3403599" cy="102377"/>
          </a:xfrm>
          <a:prstGeom prst="rect">
            <a:avLst/>
          </a:prstGeom>
          <a:solidFill>
            <a:srgbClr val="2E8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4953738" y="3491980"/>
            <a:ext cx="3403599" cy="102377"/>
          </a:xfrm>
          <a:prstGeom prst="rect">
            <a:avLst/>
          </a:prstGeom>
          <a:solidFill>
            <a:srgbClr val="2E8A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Picture Placeholder 12"/>
          <p:cNvSpPr>
            <a:spLocks noGrp="1"/>
          </p:cNvSpPr>
          <p:nvPr>
            <p:ph type="pic" sz="quarter" idx="16"/>
          </p:nvPr>
        </p:nvSpPr>
        <p:spPr>
          <a:xfrm>
            <a:off x="4953738" y="3594357"/>
            <a:ext cx="3402862" cy="1420922"/>
          </a:xfrm>
        </p:spPr>
        <p:txBody>
          <a:bodyPr/>
          <a:lstStyle/>
          <a:p>
            <a:r>
              <a:rPr lang="en-US"/>
              <a:t>Click icon to add picture</a:t>
            </a:r>
          </a:p>
        </p:txBody>
      </p:sp>
    </p:spTree>
    <p:extLst>
      <p:ext uri="{BB962C8B-B14F-4D97-AF65-F5344CB8AC3E}">
        <p14:creationId xmlns:p14="http://schemas.microsoft.com/office/powerpoint/2010/main" val="1909595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_Chart 1">
    <p:spTree>
      <p:nvGrpSpPr>
        <p:cNvPr id="1" name=""/>
        <p:cNvGrpSpPr/>
        <p:nvPr/>
      </p:nvGrpSpPr>
      <p:grpSpPr>
        <a:xfrm>
          <a:off x="0" y="0"/>
          <a:ext cx="0" cy="0"/>
          <a:chOff x="0" y="0"/>
          <a:chExt cx="0" cy="0"/>
        </a:xfrm>
      </p:grpSpPr>
      <p:sp>
        <p:nvSpPr>
          <p:cNvPr id="2" name="Title 1"/>
          <p:cNvSpPr>
            <a:spLocks noGrp="1"/>
          </p:cNvSpPr>
          <p:nvPr>
            <p:ph type="title"/>
          </p:nvPr>
        </p:nvSpPr>
        <p:spPr>
          <a:xfrm>
            <a:off x="457200" y="457366"/>
            <a:ext cx="8229600" cy="801748"/>
          </a:xfrm>
        </p:spPr>
        <p:txBody>
          <a:bodyPr/>
          <a:lstStyle/>
          <a:p>
            <a:r>
              <a:rPr lang="en-US"/>
              <a:t>Click to edit Master title style</a:t>
            </a:r>
          </a:p>
        </p:txBody>
      </p:sp>
      <p:sp>
        <p:nvSpPr>
          <p:cNvPr id="3" name="Content Placeholder 2"/>
          <p:cNvSpPr>
            <a:spLocks noGrp="1"/>
          </p:cNvSpPr>
          <p:nvPr>
            <p:ph idx="1"/>
          </p:nvPr>
        </p:nvSpPr>
        <p:spPr>
          <a:xfrm>
            <a:off x="457200" y="1772651"/>
            <a:ext cx="4340809" cy="4180474"/>
          </a:xfrm>
        </p:spPr>
        <p:txBody>
          <a:bodyPr numCol="1"/>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98AAEA4-0EB0-7742-94C0-98ACD537E172}" type="slidenum">
              <a:rPr lang="en-US" smtClean="0"/>
              <a:t>‹#›</a:t>
            </a:fld>
            <a:endParaRPr lang="en-US"/>
          </a:p>
        </p:txBody>
      </p:sp>
      <p:cxnSp>
        <p:nvCxnSpPr>
          <p:cNvPr id="7" name="Straight Connector 6"/>
          <p:cNvCxnSpPr/>
          <p:nvPr/>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6941820" y="6212840"/>
            <a:ext cx="1993900" cy="406400"/>
          </a:xfrm>
          <a:prstGeom prst="rect">
            <a:avLst/>
          </a:prstGeom>
        </p:spPr>
      </p:pic>
      <p:sp>
        <p:nvSpPr>
          <p:cNvPr id="15" name="Text Placeholder 14"/>
          <p:cNvSpPr>
            <a:spLocks noGrp="1"/>
          </p:cNvSpPr>
          <p:nvPr>
            <p:ph type="body" sz="quarter" idx="15" hasCustomPrompt="1"/>
          </p:nvPr>
        </p:nvSpPr>
        <p:spPr>
          <a:xfrm>
            <a:off x="457200" y="5953125"/>
            <a:ext cx="3608388" cy="325438"/>
          </a:xfrm>
        </p:spPr>
        <p:txBody>
          <a:bodyPr>
            <a:normAutofit/>
          </a:bodyPr>
          <a:lstStyle>
            <a:lvl1pPr marL="0" indent="0">
              <a:buNone/>
              <a:defRPr sz="1100">
                <a:solidFill>
                  <a:schemeClr val="accent6"/>
                </a:solidFill>
              </a:defRPr>
            </a:lvl1pPr>
          </a:lstStyle>
          <a:p>
            <a:pPr lvl="0"/>
            <a:r>
              <a:rPr lang="en-US" dirty="0"/>
              <a:t>Photo credit here</a:t>
            </a:r>
          </a:p>
        </p:txBody>
      </p:sp>
      <p:sp>
        <p:nvSpPr>
          <p:cNvPr id="5" name="Chart Placeholder 4"/>
          <p:cNvSpPr>
            <a:spLocks noGrp="1"/>
          </p:cNvSpPr>
          <p:nvPr>
            <p:ph type="chart" sz="quarter" idx="16"/>
          </p:nvPr>
        </p:nvSpPr>
        <p:spPr>
          <a:xfrm>
            <a:off x="5117469" y="1773238"/>
            <a:ext cx="3403600" cy="3744912"/>
          </a:xfrm>
        </p:spPr>
        <p:txBody>
          <a:bodyPr/>
          <a:lstStyle/>
          <a:p>
            <a:r>
              <a:rPr lang="en-US"/>
              <a:t>Click icon to add chart</a:t>
            </a:r>
            <a:endParaRPr lang="en-US" dirty="0"/>
          </a:p>
        </p:txBody>
      </p:sp>
    </p:spTree>
    <p:extLst>
      <p:ext uri="{BB962C8B-B14F-4D97-AF65-F5344CB8AC3E}">
        <p14:creationId xmlns:p14="http://schemas.microsoft.com/office/powerpoint/2010/main" val="3283384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_Chart 2">
    <p:spTree>
      <p:nvGrpSpPr>
        <p:cNvPr id="1" name=""/>
        <p:cNvGrpSpPr/>
        <p:nvPr/>
      </p:nvGrpSpPr>
      <p:grpSpPr>
        <a:xfrm>
          <a:off x="0" y="0"/>
          <a:ext cx="0" cy="0"/>
          <a:chOff x="0" y="0"/>
          <a:chExt cx="0" cy="0"/>
        </a:xfrm>
      </p:grpSpPr>
      <p:sp>
        <p:nvSpPr>
          <p:cNvPr id="5" name="Chart Placeholder 4"/>
          <p:cNvSpPr>
            <a:spLocks noGrp="1"/>
          </p:cNvSpPr>
          <p:nvPr>
            <p:ph type="chart" sz="quarter" idx="16"/>
          </p:nvPr>
        </p:nvSpPr>
        <p:spPr>
          <a:xfrm>
            <a:off x="5117468" y="1559660"/>
            <a:ext cx="3561225" cy="3958490"/>
          </a:xfrm>
          <a:solidFill>
            <a:schemeClr val="bg2"/>
          </a:solidFill>
        </p:spPr>
        <p:txBody>
          <a:bodyPr/>
          <a:lstStyle/>
          <a:p>
            <a:r>
              <a:rPr lang="en-US"/>
              <a:t>Click icon to add chart</a:t>
            </a:r>
            <a:endParaRPr lang="en-US" dirty="0"/>
          </a:p>
        </p:txBody>
      </p:sp>
      <p:sp>
        <p:nvSpPr>
          <p:cNvPr id="2" name="Title 1"/>
          <p:cNvSpPr>
            <a:spLocks noGrp="1"/>
          </p:cNvSpPr>
          <p:nvPr>
            <p:ph type="title"/>
          </p:nvPr>
        </p:nvSpPr>
        <p:spPr>
          <a:xfrm>
            <a:off x="457200" y="457366"/>
            <a:ext cx="8229600" cy="801748"/>
          </a:xfrm>
        </p:spPr>
        <p:txBody>
          <a:bodyPr/>
          <a:lstStyle/>
          <a:p>
            <a:r>
              <a:rPr lang="en-US"/>
              <a:t>Click to edit Master title style</a:t>
            </a:r>
          </a:p>
        </p:txBody>
      </p:sp>
      <p:sp>
        <p:nvSpPr>
          <p:cNvPr id="3" name="Content Placeholder 2"/>
          <p:cNvSpPr>
            <a:spLocks noGrp="1"/>
          </p:cNvSpPr>
          <p:nvPr>
            <p:ph idx="1"/>
          </p:nvPr>
        </p:nvSpPr>
        <p:spPr>
          <a:xfrm>
            <a:off x="457200" y="1772651"/>
            <a:ext cx="4340809" cy="4180474"/>
          </a:xfrm>
        </p:spPr>
        <p:txBody>
          <a:bodyPr numCol="1"/>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98AAEA4-0EB0-7742-94C0-98ACD537E172}" type="slidenum">
              <a:rPr lang="en-US" smtClean="0"/>
              <a:t>‹#›</a:t>
            </a:fld>
            <a:endParaRPr lang="en-US"/>
          </a:p>
        </p:txBody>
      </p:sp>
      <p:cxnSp>
        <p:nvCxnSpPr>
          <p:cNvPr id="7" name="Straight Connector 6"/>
          <p:cNvCxnSpPr/>
          <p:nvPr/>
        </p:nvCxnSpPr>
        <p:spPr>
          <a:xfrm>
            <a:off x="457200" y="1559660"/>
            <a:ext cx="8229600" cy="0"/>
          </a:xfrm>
          <a:prstGeom prst="line">
            <a:avLst/>
          </a:prstGeom>
          <a:ln w="19050" cmpd="sng">
            <a:solidFill>
              <a:srgbClr val="1A89D3"/>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6941820" y="6212840"/>
            <a:ext cx="1993900" cy="406400"/>
          </a:xfrm>
          <a:prstGeom prst="rect">
            <a:avLst/>
          </a:prstGeom>
        </p:spPr>
      </p:pic>
      <p:sp>
        <p:nvSpPr>
          <p:cNvPr id="15" name="Text Placeholder 14"/>
          <p:cNvSpPr>
            <a:spLocks noGrp="1"/>
          </p:cNvSpPr>
          <p:nvPr>
            <p:ph type="body" sz="quarter" idx="15" hasCustomPrompt="1"/>
          </p:nvPr>
        </p:nvSpPr>
        <p:spPr>
          <a:xfrm>
            <a:off x="457200" y="5953125"/>
            <a:ext cx="3608388" cy="325438"/>
          </a:xfrm>
        </p:spPr>
        <p:txBody>
          <a:bodyPr>
            <a:normAutofit/>
          </a:bodyPr>
          <a:lstStyle>
            <a:lvl1pPr marL="0" indent="0">
              <a:buNone/>
              <a:defRPr sz="1100">
                <a:solidFill>
                  <a:schemeClr val="accent6"/>
                </a:solidFill>
              </a:defRPr>
            </a:lvl1pPr>
          </a:lstStyle>
          <a:p>
            <a:pPr lvl="0"/>
            <a:r>
              <a:rPr lang="en-US" dirty="0"/>
              <a:t>Photo credit here</a:t>
            </a:r>
          </a:p>
        </p:txBody>
      </p:sp>
    </p:spTree>
    <p:extLst>
      <p:ext uri="{BB962C8B-B14F-4D97-AF65-F5344CB8AC3E}">
        <p14:creationId xmlns:p14="http://schemas.microsoft.com/office/powerpoint/2010/main" val="1442449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80174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numCol="1"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57200" y="6356350"/>
            <a:ext cx="1085624" cy="365125"/>
          </a:xfrm>
          <a:prstGeom prst="rect">
            <a:avLst/>
          </a:prstGeom>
        </p:spPr>
        <p:txBody>
          <a:bodyPr vert="horz" lIns="91440" tIns="45720" rIns="91440" bIns="45720" rtlCol="0" anchor="ctr"/>
          <a:lstStyle>
            <a:lvl1pPr algn="l">
              <a:defRPr sz="1000">
                <a:solidFill>
                  <a:schemeClr val="tx2"/>
                </a:solidFill>
                <a:latin typeface="Franklin Gothic Book"/>
                <a:cs typeface="Franklin Gothic Book"/>
              </a:defRPr>
            </a:lvl1pPr>
          </a:lstStyle>
          <a:p>
            <a:fld id="{598AAEA4-0EB0-7742-94C0-98ACD537E172}" type="slidenum">
              <a:rPr lang="en-US" smtClean="0"/>
              <a:t>‹#›</a:t>
            </a:fld>
            <a:endParaRPr lang="en-US"/>
          </a:p>
        </p:txBody>
      </p:sp>
    </p:spTree>
    <p:extLst>
      <p:ext uri="{BB962C8B-B14F-4D97-AF65-F5344CB8AC3E}">
        <p14:creationId xmlns:p14="http://schemas.microsoft.com/office/powerpoint/2010/main" val="3473950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457200" rtl="0" eaLnBrk="1" latinLnBrk="0" hangingPunct="1">
        <a:spcBef>
          <a:spcPct val="0"/>
        </a:spcBef>
        <a:buNone/>
        <a:defRPr sz="4000" b="1" kern="1200">
          <a:solidFill>
            <a:schemeClr val="accent1"/>
          </a:solidFill>
          <a:latin typeface="+mj-lt"/>
          <a:ea typeface="+mj-ea"/>
          <a:cs typeface="+mj-cs"/>
        </a:defRPr>
      </a:lvl1pPr>
    </p:titleStyle>
    <p:bodyStyle>
      <a:lvl1pPr marL="228600" indent="-22860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oleObject" Target="../embeddings/oleObject1.bin"/><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www.stewardshipnavigator.org/" TargetMode="External"/><Relationship Id="rId2" Type="http://schemas.openxmlformats.org/officeDocument/2006/relationships/hyperlink" Target="http://www.presbyterianfoundation.org/" TargetMode="External"/><Relationship Id="rId1" Type="http://schemas.openxmlformats.org/officeDocument/2006/relationships/slideLayout" Target="../slideLayouts/slideLayout3.xml"/><Relationship Id="rId6" Type="http://schemas.openxmlformats.org/officeDocument/2006/relationships/hyperlink" Target="http://www.stewardshipresources.org/" TargetMode="External"/><Relationship Id="rId5" Type="http://schemas.openxmlformats.org/officeDocument/2006/relationships/hyperlink" Target="http://www.newcovenanttrust.com/" TargetMode="External"/><Relationship Id="rId4" Type="http://schemas.openxmlformats.org/officeDocument/2006/relationships/hyperlink" Target="http://www.newcovenantfunds.co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0012" y="5142088"/>
            <a:ext cx="7772400" cy="1092365"/>
          </a:xfrm>
        </p:spPr>
        <p:txBody>
          <a:bodyPr>
            <a:normAutofit fontScale="90000"/>
          </a:bodyPr>
          <a:lstStyle/>
          <a:p>
            <a:r>
              <a:rPr lang="en-US" dirty="0">
                <a:solidFill>
                  <a:srgbClr val="0A559B"/>
                </a:solidFill>
                <a:cs typeface="Friz Quadrata"/>
              </a:rPr>
              <a:t>Culture of Generosity</a:t>
            </a:r>
            <a:br>
              <a:rPr lang="en-US" dirty="0">
                <a:solidFill>
                  <a:srgbClr val="0A559B"/>
                </a:solidFill>
                <a:cs typeface="Friz Quadrata"/>
              </a:rPr>
            </a:br>
            <a:r>
              <a:rPr lang="en-US" dirty="0">
                <a:solidFill>
                  <a:srgbClr val="0A559B"/>
                </a:solidFill>
                <a:cs typeface="Friz Quadrata"/>
              </a:rPr>
              <a:t>part one</a:t>
            </a:r>
            <a:endParaRPr lang="en-US" dirty="0"/>
          </a:p>
        </p:txBody>
      </p:sp>
      <p:pic>
        <p:nvPicPr>
          <p:cNvPr id="5" name="Picture Placeholder 4"/>
          <p:cNvPicPr>
            <a:picLocks noGrp="1" noChangeAspect="1"/>
          </p:cNvPicPr>
          <p:nvPr>
            <p:ph type="pic" sz="quarter" idx="10"/>
          </p:nvPr>
        </p:nvPicPr>
        <p:blipFill>
          <a:blip r:embed="rId2"/>
          <a:srcRect t="21250" b="21250"/>
          <a:stretch>
            <a:fillRect/>
          </a:stretch>
        </p:blipFill>
        <p:spPr/>
      </p:pic>
      <p:sp>
        <p:nvSpPr>
          <p:cNvPr id="8" name="TextBox 7"/>
          <p:cNvSpPr txBox="1"/>
          <p:nvPr/>
        </p:nvSpPr>
        <p:spPr>
          <a:xfrm>
            <a:off x="3899647" y="1846154"/>
            <a:ext cx="4592765" cy="988604"/>
          </a:xfrm>
          <a:prstGeom prst="rect">
            <a:avLst/>
          </a:prstGeom>
          <a:noFill/>
        </p:spPr>
        <p:txBody>
          <a:bodyPr wrap="square" rtlCol="0">
            <a:spAutoFit/>
          </a:bodyPr>
          <a:lstStyle/>
          <a:p>
            <a:pPr algn="ctr"/>
            <a:r>
              <a:rPr lang="en-US" sz="5824" b="1" dirty="0">
                <a:solidFill>
                  <a:srgbClr val="0A559B"/>
                </a:solidFill>
                <a:latin typeface="+mj-lt"/>
                <a:cs typeface="Friz Quadrata"/>
              </a:rPr>
              <a:t> </a:t>
            </a:r>
            <a:endParaRPr lang="en-US" sz="5824" b="1" baseline="30000" dirty="0">
              <a:solidFill>
                <a:srgbClr val="0A559B"/>
              </a:solidFill>
              <a:latin typeface="+mj-lt"/>
              <a:cs typeface="Friz Quadrata"/>
            </a:endParaRPr>
          </a:p>
        </p:txBody>
      </p:sp>
    </p:spTree>
    <p:extLst>
      <p:ext uri="{BB962C8B-B14F-4D97-AF65-F5344CB8AC3E}">
        <p14:creationId xmlns:p14="http://schemas.microsoft.com/office/powerpoint/2010/main" val="2738221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24" dirty="0"/>
              <a:t>Recognition - Saying Thank You</a:t>
            </a:r>
          </a:p>
        </p:txBody>
      </p:sp>
      <p:sp>
        <p:nvSpPr>
          <p:cNvPr id="3" name="Content Placeholder 2"/>
          <p:cNvSpPr>
            <a:spLocks noGrp="1"/>
          </p:cNvSpPr>
          <p:nvPr>
            <p:ph idx="1"/>
          </p:nvPr>
        </p:nvSpPr>
        <p:spPr>
          <a:xfrm>
            <a:off x="566993" y="1626392"/>
            <a:ext cx="7566212" cy="4525965"/>
          </a:xfrm>
        </p:spPr>
        <p:txBody>
          <a:bodyPr>
            <a:normAutofit/>
          </a:bodyPr>
          <a:lstStyle/>
          <a:p>
            <a:r>
              <a:rPr lang="en-US" sz="2206" dirty="0">
                <a:solidFill>
                  <a:schemeClr val="tx1">
                    <a:lumMod val="95000"/>
                    <a:lumOff val="5000"/>
                  </a:schemeClr>
                </a:solidFill>
              </a:rPr>
              <a:t>Pastor-written thank-you notes- Personalized letter-ten notes a week</a:t>
            </a:r>
          </a:p>
          <a:p>
            <a:r>
              <a:rPr lang="en-US" sz="2206" dirty="0">
                <a:solidFill>
                  <a:schemeClr val="tx1">
                    <a:lumMod val="95000"/>
                    <a:lumOff val="5000"/>
                  </a:schemeClr>
                </a:solidFill>
              </a:rPr>
              <a:t>Session-written thank-you notes</a:t>
            </a:r>
          </a:p>
          <a:p>
            <a:r>
              <a:rPr lang="en-US" sz="2206" dirty="0">
                <a:solidFill>
                  <a:schemeClr val="tx1">
                    <a:lumMod val="95000"/>
                    <a:lumOff val="5000"/>
                  </a:schemeClr>
                </a:solidFill>
              </a:rPr>
              <a:t>Generosity Team writes thank-you notes</a:t>
            </a:r>
          </a:p>
          <a:p>
            <a:r>
              <a:rPr lang="en-US" sz="2206" dirty="0">
                <a:solidFill>
                  <a:schemeClr val="tx1">
                    <a:lumMod val="95000"/>
                    <a:lumOff val="5000"/>
                  </a:schemeClr>
                </a:solidFill>
              </a:rPr>
              <a:t>Phone calls</a:t>
            </a:r>
          </a:p>
          <a:p>
            <a:r>
              <a:rPr lang="en-US" sz="2206" dirty="0">
                <a:solidFill>
                  <a:schemeClr val="tx1">
                    <a:lumMod val="95000"/>
                    <a:lumOff val="5000"/>
                  </a:schemeClr>
                </a:solidFill>
              </a:rPr>
              <a:t>Annual celebration</a:t>
            </a:r>
          </a:p>
          <a:p>
            <a:r>
              <a:rPr lang="en-US" sz="2206" dirty="0">
                <a:solidFill>
                  <a:schemeClr val="tx1">
                    <a:lumMod val="95000"/>
                    <a:lumOff val="5000"/>
                  </a:schemeClr>
                </a:solidFill>
              </a:rPr>
              <a:t>Legacy Society event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7613" y="3354942"/>
            <a:ext cx="3848882" cy="2473135"/>
          </a:xfrm>
          <a:prstGeom prst="rect">
            <a:avLst/>
          </a:prstGeom>
        </p:spPr>
      </p:pic>
      <p:pic>
        <p:nvPicPr>
          <p:cNvPr id="6" name="Picture 12" descr="http://ts3.mm.bing.net/th?id=I.4636495255177110&amp;pid=1.7&amp;w=195&amp;h=143&amp;c=7&amp;r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562" y="4777658"/>
            <a:ext cx="1818816" cy="133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29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Talent and Treasure</a:t>
            </a:r>
          </a:p>
        </p:txBody>
      </p:sp>
      <p:sp>
        <p:nvSpPr>
          <p:cNvPr id="3" name="Content Placeholder 2"/>
          <p:cNvSpPr>
            <a:spLocks noGrp="1"/>
          </p:cNvSpPr>
          <p:nvPr>
            <p:ph idx="1"/>
          </p:nvPr>
        </p:nvSpPr>
        <p:spPr>
          <a:xfrm>
            <a:off x="457200" y="2728147"/>
            <a:ext cx="4114800" cy="4353512"/>
          </a:xfrm>
        </p:spPr>
        <p:txBody>
          <a:bodyPr/>
          <a:lstStyle/>
          <a:p>
            <a:r>
              <a:rPr lang="en-US" dirty="0"/>
              <a:t>Stewardship is a three-legged stool</a:t>
            </a:r>
          </a:p>
          <a:p>
            <a:endParaRPr lang="en-US" dirty="0"/>
          </a:p>
          <a:p>
            <a:r>
              <a:rPr lang="en-US" dirty="0"/>
              <a:t>It is not an ‘either or’ but an ‘and’</a:t>
            </a:r>
          </a:p>
          <a:p>
            <a:endParaRPr lang="en-US" dirty="0"/>
          </a:p>
          <a:p>
            <a:endParaRPr lang="en-US" dirty="0"/>
          </a:p>
          <a:p>
            <a:endParaRPr lang="en-US" dirty="0"/>
          </a:p>
        </p:txBody>
      </p:sp>
      <p:pic>
        <p:nvPicPr>
          <p:cNvPr id="4" name="Picture Placeholder 6">
            <a:extLst>
              <a:ext uri="{FF2B5EF4-FFF2-40B4-BE49-F238E27FC236}">
                <a16:creationId xmlns:a16="http://schemas.microsoft.com/office/drawing/2014/main" id="{0B867569-0DB8-45B3-9DAB-0AE2D9B17DCF}"/>
              </a:ext>
            </a:extLst>
          </p:cNvPr>
          <p:cNvPicPr>
            <a:picLocks noChangeAspect="1"/>
          </p:cNvPicPr>
          <p:nvPr/>
        </p:nvPicPr>
        <p:blipFill>
          <a:blip r:embed="rId2"/>
          <a:srcRect t="4629" b="4629"/>
          <a:stretch>
            <a:fillRect/>
          </a:stretch>
        </p:blipFill>
        <p:spPr>
          <a:xfrm>
            <a:off x="5283938" y="2538913"/>
            <a:ext cx="3402862" cy="2820987"/>
          </a:xfrm>
          <a:prstGeom prst="rect">
            <a:avLst/>
          </a:prstGeom>
        </p:spPr>
      </p:pic>
    </p:spTree>
    <p:extLst>
      <p:ext uri="{BB962C8B-B14F-4D97-AF65-F5344CB8AC3E}">
        <p14:creationId xmlns:p14="http://schemas.microsoft.com/office/powerpoint/2010/main" val="407973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Stewardship is not:</a:t>
            </a:r>
          </a:p>
        </p:txBody>
      </p:sp>
      <p:sp>
        <p:nvSpPr>
          <p:cNvPr id="3" name="Content Placeholder 2"/>
          <p:cNvSpPr>
            <a:spLocks noGrp="1"/>
          </p:cNvSpPr>
          <p:nvPr>
            <p:ph idx="1"/>
          </p:nvPr>
        </p:nvSpPr>
        <p:spPr/>
        <p:txBody>
          <a:bodyPr/>
          <a:lstStyle/>
          <a:p>
            <a:r>
              <a:rPr lang="en-US" dirty="0"/>
              <a:t>A once-a-year event</a:t>
            </a:r>
          </a:p>
          <a:p>
            <a:r>
              <a:rPr lang="en-US" dirty="0"/>
              <a:t>About money</a:t>
            </a:r>
          </a:p>
          <a:p>
            <a:r>
              <a:rPr lang="en-US" dirty="0"/>
              <a:t>Fundraising (but we have things to learn from effective fundraising principles)</a:t>
            </a:r>
          </a:p>
          <a:p>
            <a:r>
              <a:rPr lang="en-US" dirty="0"/>
              <a:t>Meeting a budget</a:t>
            </a:r>
          </a:p>
          <a:p>
            <a:r>
              <a:rPr lang="en-US" dirty="0"/>
              <a:t>About us (as individuals or as a church)</a:t>
            </a:r>
          </a:p>
        </p:txBody>
      </p:sp>
    </p:spTree>
    <p:extLst>
      <p:ext uri="{BB962C8B-B14F-4D97-AF65-F5344CB8AC3E}">
        <p14:creationId xmlns:p14="http://schemas.microsoft.com/office/powerpoint/2010/main" val="1673290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Theology of Stewardship</a:t>
            </a:r>
          </a:p>
        </p:txBody>
      </p:sp>
      <p:sp>
        <p:nvSpPr>
          <p:cNvPr id="3" name="Content Placeholder 2"/>
          <p:cNvSpPr>
            <a:spLocks noGrp="1"/>
          </p:cNvSpPr>
          <p:nvPr>
            <p:ph idx="1"/>
          </p:nvPr>
        </p:nvSpPr>
        <p:spPr/>
        <p:txBody>
          <a:bodyPr>
            <a:normAutofit/>
          </a:bodyPr>
          <a:lstStyle/>
          <a:p>
            <a:pPr marL="742950" indent="-742950">
              <a:buFont typeface="+mj-lt"/>
              <a:buAutoNum type="arabicPeriod"/>
            </a:pPr>
            <a:r>
              <a:rPr lang="en-US" sz="3600" dirty="0"/>
              <a:t>What is your first memory of stewardship?</a:t>
            </a:r>
          </a:p>
          <a:p>
            <a:pPr marL="742950" indent="-742950">
              <a:buFont typeface="+mj-lt"/>
              <a:buAutoNum type="arabicPeriod"/>
            </a:pPr>
            <a:r>
              <a:rPr lang="en-US" sz="3600" dirty="0"/>
              <a:t>Who taught you about stewardship?</a:t>
            </a:r>
          </a:p>
          <a:p>
            <a:pPr marL="742950" indent="-742950">
              <a:buFont typeface="+mj-lt"/>
              <a:buAutoNum type="arabicPeriod"/>
            </a:pPr>
            <a:r>
              <a:rPr lang="en-US" sz="3600" dirty="0"/>
              <a:t>Why is giving to the church important to you?</a:t>
            </a:r>
          </a:p>
        </p:txBody>
      </p:sp>
    </p:spTree>
    <p:extLst>
      <p:ext uri="{BB962C8B-B14F-4D97-AF65-F5344CB8AC3E}">
        <p14:creationId xmlns:p14="http://schemas.microsoft.com/office/powerpoint/2010/main" val="3941345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953" y="36307"/>
            <a:ext cx="5894294" cy="3934164"/>
          </a:xfrm>
          <a:prstGeom prst="rect">
            <a:avLst/>
          </a:prstGeom>
        </p:spPr>
      </p:pic>
      <p:sp>
        <p:nvSpPr>
          <p:cNvPr id="2" name="Title 1"/>
          <p:cNvSpPr>
            <a:spLocks noGrp="1"/>
          </p:cNvSpPr>
          <p:nvPr>
            <p:ph type="title"/>
          </p:nvPr>
        </p:nvSpPr>
        <p:spPr>
          <a:xfrm>
            <a:off x="1008529" y="202920"/>
            <a:ext cx="3823447" cy="1143000"/>
          </a:xfrm>
        </p:spPr>
        <p:txBody>
          <a:bodyPr>
            <a:noAutofit/>
          </a:bodyPr>
          <a:lstStyle/>
          <a:p>
            <a:r>
              <a:rPr lang="en-US" sz="4236" dirty="0"/>
              <a:t>Diagnostic </a:t>
            </a:r>
            <a:br>
              <a:rPr lang="en-US" sz="4236" dirty="0"/>
            </a:br>
            <a:r>
              <a:rPr lang="en-US" sz="4236" dirty="0"/>
              <a:t>Questions</a:t>
            </a:r>
          </a:p>
        </p:txBody>
      </p:sp>
      <p:sp>
        <p:nvSpPr>
          <p:cNvPr id="3" name="Content Placeholder 2"/>
          <p:cNvSpPr>
            <a:spLocks noGrp="1"/>
          </p:cNvSpPr>
          <p:nvPr>
            <p:ph idx="1"/>
          </p:nvPr>
        </p:nvSpPr>
        <p:spPr>
          <a:xfrm>
            <a:off x="735106" y="4861034"/>
            <a:ext cx="7987553" cy="1908268"/>
          </a:xfrm>
        </p:spPr>
        <p:txBody>
          <a:bodyPr/>
          <a:lstStyle/>
          <a:p>
            <a:r>
              <a:rPr lang="en-US" sz="2824" dirty="0"/>
              <a:t>Do you long for your church’s members to enjoy the spiritual rewards of a generous life?</a:t>
            </a:r>
          </a:p>
          <a:p>
            <a:pPr marL="0" indent="0">
              <a:buNone/>
            </a:pPr>
            <a:endParaRPr lang="en-US" sz="2824" dirty="0"/>
          </a:p>
        </p:txBody>
      </p:sp>
      <p:sp>
        <p:nvSpPr>
          <p:cNvPr id="6" name="Content Placeholder 2"/>
          <p:cNvSpPr txBox="1">
            <a:spLocks/>
          </p:cNvSpPr>
          <p:nvPr/>
        </p:nvSpPr>
        <p:spPr>
          <a:xfrm>
            <a:off x="735106" y="3705801"/>
            <a:ext cx="7987553" cy="1155233"/>
          </a:xfrm>
          <a:prstGeom prst="rect">
            <a:avLst/>
          </a:prstGeom>
        </p:spPr>
        <p:txBody>
          <a:bodyPr vert="horz" lIns="89896" tIns="44948" rIns="89896" bIns="44948" rtlCol="0">
            <a:normAutofit/>
          </a:bodyPr>
          <a:lstStyle>
            <a:lvl1pPr marL="382059" indent="-382059" algn="l" defTabSz="509412" rtl="0" eaLnBrk="1" latinLnBrk="0" hangingPunct="1">
              <a:spcBef>
                <a:spcPct val="20000"/>
              </a:spcBef>
              <a:buFont typeface="Arial"/>
              <a:buChar char="•"/>
              <a:defRPr sz="3600" kern="1200">
                <a:solidFill>
                  <a:srgbClr val="0A559B"/>
                </a:solidFill>
                <a:latin typeface="Univers 55"/>
                <a:ea typeface="+mn-ea"/>
                <a:cs typeface="+mn-cs"/>
              </a:defRPr>
            </a:lvl1pPr>
            <a:lvl2pPr marL="827795" indent="-318383" algn="l" defTabSz="509412" rtl="0" eaLnBrk="1" latinLnBrk="0" hangingPunct="1">
              <a:spcBef>
                <a:spcPct val="20000"/>
              </a:spcBef>
              <a:buFont typeface="Arial"/>
              <a:buChar char="–"/>
              <a:defRPr sz="3100" kern="1200">
                <a:solidFill>
                  <a:srgbClr val="0A559B"/>
                </a:solidFill>
                <a:latin typeface="Univers 55"/>
                <a:ea typeface="+mn-ea"/>
                <a:cs typeface="+mn-cs"/>
              </a:defRPr>
            </a:lvl2pPr>
            <a:lvl3pPr marL="1273531" indent="-254706" algn="l" defTabSz="509412" rtl="0" eaLnBrk="1" latinLnBrk="0" hangingPunct="1">
              <a:spcBef>
                <a:spcPct val="20000"/>
              </a:spcBef>
              <a:buFont typeface="Arial"/>
              <a:buChar char="•"/>
              <a:defRPr sz="2700" kern="1200">
                <a:solidFill>
                  <a:srgbClr val="0A559B"/>
                </a:solidFill>
                <a:latin typeface="Univers 55"/>
                <a:ea typeface="+mn-ea"/>
                <a:cs typeface="+mn-cs"/>
              </a:defRPr>
            </a:lvl3pPr>
            <a:lvl4pPr marL="1782943" indent="-254706" algn="l" defTabSz="509412" rtl="0" eaLnBrk="1" latinLnBrk="0" hangingPunct="1">
              <a:spcBef>
                <a:spcPct val="20000"/>
              </a:spcBef>
              <a:buFont typeface="Arial"/>
              <a:buChar char="–"/>
              <a:defRPr sz="2200" kern="1200">
                <a:solidFill>
                  <a:srgbClr val="0A559B"/>
                </a:solidFill>
                <a:latin typeface="Univers 55"/>
                <a:ea typeface="+mn-ea"/>
                <a:cs typeface="+mn-cs"/>
              </a:defRPr>
            </a:lvl4pPr>
            <a:lvl5pPr marL="2292355" indent="-254706" algn="l" defTabSz="509412" rtl="0" eaLnBrk="1" latinLnBrk="0" hangingPunct="1">
              <a:spcBef>
                <a:spcPct val="20000"/>
              </a:spcBef>
              <a:buFont typeface="Arial"/>
              <a:buChar char="»"/>
              <a:defRPr sz="2200" kern="1200">
                <a:solidFill>
                  <a:srgbClr val="0A559B"/>
                </a:solidFill>
                <a:latin typeface="Univers 55"/>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sz="2824" dirty="0">
                <a:solidFill>
                  <a:schemeClr val="tx1"/>
                </a:solidFill>
              </a:rPr>
              <a:t>Are you living in a state of scarcity and longing for abundance? </a:t>
            </a:r>
          </a:p>
          <a:p>
            <a:endParaRPr lang="en-US" sz="2824" dirty="0"/>
          </a:p>
          <a:p>
            <a:pPr marL="0" indent="0">
              <a:buNone/>
            </a:pPr>
            <a:endParaRPr lang="en-US" sz="2824" dirty="0"/>
          </a:p>
        </p:txBody>
      </p:sp>
      <p:sp>
        <p:nvSpPr>
          <p:cNvPr id="7" name="Content Placeholder 2"/>
          <p:cNvSpPr txBox="1">
            <a:spLocks/>
          </p:cNvSpPr>
          <p:nvPr/>
        </p:nvSpPr>
        <p:spPr>
          <a:xfrm>
            <a:off x="735106" y="2154079"/>
            <a:ext cx="5047129" cy="1697484"/>
          </a:xfrm>
          <a:prstGeom prst="rect">
            <a:avLst/>
          </a:prstGeom>
        </p:spPr>
        <p:txBody>
          <a:bodyPr vert="horz" lIns="89896" tIns="44948" rIns="89896" bIns="44948" rtlCol="0">
            <a:normAutofit/>
          </a:bodyPr>
          <a:lstStyle>
            <a:lvl1pPr marL="382059" indent="-382059" algn="l" defTabSz="509412" rtl="0" eaLnBrk="1" latinLnBrk="0" hangingPunct="1">
              <a:spcBef>
                <a:spcPct val="20000"/>
              </a:spcBef>
              <a:buFont typeface="Arial"/>
              <a:buChar char="•"/>
              <a:defRPr sz="3600" kern="1200">
                <a:solidFill>
                  <a:srgbClr val="0A559B"/>
                </a:solidFill>
                <a:latin typeface="Univers 55"/>
                <a:ea typeface="+mn-ea"/>
                <a:cs typeface="+mn-cs"/>
              </a:defRPr>
            </a:lvl1pPr>
            <a:lvl2pPr marL="827795" indent="-318383" algn="l" defTabSz="509412" rtl="0" eaLnBrk="1" latinLnBrk="0" hangingPunct="1">
              <a:spcBef>
                <a:spcPct val="20000"/>
              </a:spcBef>
              <a:buFont typeface="Arial"/>
              <a:buChar char="–"/>
              <a:defRPr sz="3100" kern="1200">
                <a:solidFill>
                  <a:srgbClr val="0A559B"/>
                </a:solidFill>
                <a:latin typeface="Univers 55"/>
                <a:ea typeface="+mn-ea"/>
                <a:cs typeface="+mn-cs"/>
              </a:defRPr>
            </a:lvl2pPr>
            <a:lvl3pPr marL="1273531" indent="-254706" algn="l" defTabSz="509412" rtl="0" eaLnBrk="1" latinLnBrk="0" hangingPunct="1">
              <a:spcBef>
                <a:spcPct val="20000"/>
              </a:spcBef>
              <a:buFont typeface="Arial"/>
              <a:buChar char="•"/>
              <a:defRPr sz="2700" kern="1200">
                <a:solidFill>
                  <a:srgbClr val="0A559B"/>
                </a:solidFill>
                <a:latin typeface="Univers 55"/>
                <a:ea typeface="+mn-ea"/>
                <a:cs typeface="+mn-cs"/>
              </a:defRPr>
            </a:lvl3pPr>
            <a:lvl4pPr marL="1782943" indent="-254706" algn="l" defTabSz="509412" rtl="0" eaLnBrk="1" latinLnBrk="0" hangingPunct="1">
              <a:spcBef>
                <a:spcPct val="20000"/>
              </a:spcBef>
              <a:buFont typeface="Arial"/>
              <a:buChar char="–"/>
              <a:defRPr sz="2200" kern="1200">
                <a:solidFill>
                  <a:srgbClr val="0A559B"/>
                </a:solidFill>
                <a:latin typeface="Univers 55"/>
                <a:ea typeface="+mn-ea"/>
                <a:cs typeface="+mn-cs"/>
              </a:defRPr>
            </a:lvl4pPr>
            <a:lvl5pPr marL="2292355" indent="-254706" algn="l" defTabSz="509412" rtl="0" eaLnBrk="1" latinLnBrk="0" hangingPunct="1">
              <a:spcBef>
                <a:spcPct val="20000"/>
              </a:spcBef>
              <a:buFont typeface="Arial"/>
              <a:buChar char="»"/>
              <a:defRPr sz="2200" kern="1200">
                <a:solidFill>
                  <a:srgbClr val="0A559B"/>
                </a:solidFill>
                <a:latin typeface="Univers 55"/>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sz="2824" dirty="0">
                <a:solidFill>
                  <a:schemeClr val="tx1"/>
                </a:solidFill>
              </a:rPr>
              <a:t>Is your congregation’s approach to stewardship stuck in a rut?</a:t>
            </a:r>
          </a:p>
          <a:p>
            <a:pPr marL="0" indent="0">
              <a:buNone/>
            </a:pPr>
            <a:endParaRPr lang="en-US" sz="2824" dirty="0"/>
          </a:p>
        </p:txBody>
      </p:sp>
    </p:spTree>
    <p:extLst>
      <p:ext uri="{BB962C8B-B14F-4D97-AF65-F5344CB8AC3E}">
        <p14:creationId xmlns:p14="http://schemas.microsoft.com/office/powerpoint/2010/main" val="281333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Landscape</a:t>
            </a:r>
          </a:p>
        </p:txBody>
      </p:sp>
      <p:sp>
        <p:nvSpPr>
          <p:cNvPr id="3" name="Content Placeholder 2"/>
          <p:cNvSpPr>
            <a:spLocks noGrp="1"/>
          </p:cNvSpPr>
          <p:nvPr>
            <p:ph idx="1"/>
          </p:nvPr>
        </p:nvSpPr>
        <p:spPr/>
        <p:txBody>
          <a:bodyPr>
            <a:normAutofit fontScale="92500" lnSpcReduction="20000"/>
          </a:bodyPr>
          <a:lstStyle/>
          <a:p>
            <a:pPr marL="0" indent="0">
              <a:buNone/>
            </a:pPr>
            <a:endParaRPr lang="en-US" dirty="0"/>
          </a:p>
          <a:p>
            <a:r>
              <a:rPr lang="en-US" dirty="0"/>
              <a:t>Christian share of population has fallen between 2007 and 2014 from 78.4% to 70.6%</a:t>
            </a:r>
          </a:p>
          <a:p>
            <a:endParaRPr lang="en-US" dirty="0"/>
          </a:p>
          <a:p>
            <a:r>
              <a:rPr lang="en-US" dirty="0"/>
              <a:t>Median age of mainline Protestant adults is 52, up from 50 in 2007</a:t>
            </a:r>
          </a:p>
          <a:p>
            <a:endParaRPr lang="en-US" dirty="0"/>
          </a:p>
          <a:p>
            <a:r>
              <a:rPr lang="en-US" dirty="0"/>
              <a:t>Millennials display much lower levels of religious affiliation, 36% of millennials age 18-24 and 34% of millennials age 25-33 are religiously unaffiliated</a:t>
            </a:r>
          </a:p>
          <a:p>
            <a:pPr marL="0" indent="0" algn="r">
              <a:buNone/>
            </a:pPr>
            <a:r>
              <a:rPr lang="en-US" sz="1600" dirty="0"/>
              <a:t>Pew Research Center</a:t>
            </a:r>
          </a:p>
          <a:p>
            <a:pPr marL="0" indent="0" algn="r">
              <a:buNone/>
            </a:pPr>
            <a:r>
              <a:rPr lang="en-US" sz="1600" dirty="0"/>
              <a:t>2014 Religious Landscape Study </a:t>
            </a:r>
          </a:p>
        </p:txBody>
      </p:sp>
    </p:spTree>
    <p:extLst>
      <p:ext uri="{BB962C8B-B14F-4D97-AF65-F5344CB8AC3E}">
        <p14:creationId xmlns:p14="http://schemas.microsoft.com/office/powerpoint/2010/main" val="352703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Giving Trends in US Philanthropy</a:t>
            </a:r>
          </a:p>
        </p:txBody>
      </p:sp>
      <p:sp>
        <p:nvSpPr>
          <p:cNvPr id="3" name="Content Placeholder 2"/>
          <p:cNvSpPr>
            <a:spLocks noGrp="1"/>
          </p:cNvSpPr>
          <p:nvPr>
            <p:ph idx="1"/>
          </p:nvPr>
        </p:nvSpPr>
        <p:spPr>
          <a:xfrm>
            <a:off x="914400" y="1887071"/>
            <a:ext cx="8229600" cy="4525963"/>
          </a:xfrm>
        </p:spPr>
        <p:txBody>
          <a:bodyPr>
            <a:normAutofit/>
          </a:bodyPr>
          <a:lstStyle/>
          <a:p>
            <a:pPr marL="0" indent="0">
              <a:buNone/>
            </a:pPr>
            <a:r>
              <a:rPr lang="en-US" sz="2800" dirty="0"/>
              <a:t>In 2015……………</a:t>
            </a:r>
          </a:p>
          <a:p>
            <a:pPr marL="0" indent="0">
              <a:buNone/>
            </a:pPr>
            <a:endParaRPr lang="en-US" sz="2800" dirty="0"/>
          </a:p>
          <a:p>
            <a:pPr marL="0" indent="0">
              <a:buNone/>
            </a:pPr>
            <a:r>
              <a:rPr lang="en-US" dirty="0"/>
              <a:t>			</a:t>
            </a:r>
            <a:r>
              <a:rPr lang="en-US" sz="2800" dirty="0"/>
              <a:t>$373.25 billion to charity</a:t>
            </a:r>
          </a:p>
          <a:p>
            <a:pPr marL="0" indent="0">
              <a:buNone/>
            </a:pPr>
            <a:endParaRPr lang="en-US" sz="2800" dirty="0"/>
          </a:p>
          <a:p>
            <a:pPr marL="0" indent="0">
              <a:buNone/>
            </a:pPr>
            <a:r>
              <a:rPr lang="en-US" sz="2800" dirty="0"/>
              <a:t>	This represents a 4.1% increase from 2014</a:t>
            </a:r>
          </a:p>
        </p:txBody>
      </p:sp>
    </p:spTree>
    <p:extLst>
      <p:ext uri="{BB962C8B-B14F-4D97-AF65-F5344CB8AC3E}">
        <p14:creationId xmlns:p14="http://schemas.microsoft.com/office/powerpoint/2010/main" val="4078568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9921201-5153-4D01-A9E6-36E9F57EF871}"/>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40363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Giving Trends in US Philanthropy</a:t>
            </a:r>
          </a:p>
        </p:txBody>
      </p:sp>
      <p:sp>
        <p:nvSpPr>
          <p:cNvPr id="3" name="Content Placeholder 2"/>
          <p:cNvSpPr>
            <a:spLocks noGrp="1"/>
          </p:cNvSpPr>
          <p:nvPr>
            <p:ph idx="1"/>
          </p:nvPr>
        </p:nvSpPr>
        <p:spPr>
          <a:xfrm>
            <a:off x="914400" y="1887071"/>
            <a:ext cx="8229600" cy="4525963"/>
          </a:xfrm>
        </p:spPr>
        <p:txBody>
          <a:bodyPr>
            <a:normAutofit fontScale="92500" lnSpcReduction="10000"/>
          </a:bodyPr>
          <a:lstStyle/>
          <a:p>
            <a:pPr marL="0" indent="0">
              <a:buNone/>
            </a:pPr>
            <a:endParaRPr lang="en-US" dirty="0"/>
          </a:p>
          <a:p>
            <a:pPr marL="0" indent="0">
              <a:buNone/>
            </a:pPr>
            <a:r>
              <a:rPr lang="en-US" dirty="0"/>
              <a:t>Giving to Religion</a:t>
            </a:r>
          </a:p>
          <a:p>
            <a:pPr marL="0" indent="0">
              <a:buNone/>
            </a:pPr>
            <a:endParaRPr lang="en-US" dirty="0"/>
          </a:p>
          <a:p>
            <a:pPr marL="0" indent="0">
              <a:buNone/>
            </a:pPr>
            <a:r>
              <a:rPr lang="en-US" dirty="0"/>
              <a:t>	1990 – 1994			51%</a:t>
            </a:r>
          </a:p>
          <a:p>
            <a:pPr marL="0" indent="0">
              <a:buNone/>
            </a:pPr>
            <a:r>
              <a:rPr lang="en-US" dirty="0"/>
              <a:t>	1995 – 1999			41%</a:t>
            </a:r>
          </a:p>
          <a:p>
            <a:pPr marL="0" indent="0">
              <a:buNone/>
            </a:pPr>
            <a:r>
              <a:rPr lang="en-US" dirty="0"/>
              <a:t>	2000 – 2004			38%</a:t>
            </a:r>
          </a:p>
          <a:p>
            <a:pPr marL="0" indent="0">
              <a:buNone/>
            </a:pPr>
            <a:r>
              <a:rPr lang="en-US" dirty="0"/>
              <a:t>	2005 – 2009			35%</a:t>
            </a:r>
          </a:p>
          <a:p>
            <a:pPr marL="0" indent="0">
              <a:buNone/>
            </a:pPr>
            <a:r>
              <a:rPr lang="en-US" dirty="0"/>
              <a:t>	2010 – 2014			33%</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1975350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Giving Trends in US Philanthropy</a:t>
            </a:r>
          </a:p>
        </p:txBody>
      </p:sp>
      <p:sp>
        <p:nvSpPr>
          <p:cNvPr id="3" name="Content Placeholder 2"/>
          <p:cNvSpPr>
            <a:spLocks noGrp="1"/>
          </p:cNvSpPr>
          <p:nvPr>
            <p:ph idx="1"/>
          </p:nvPr>
        </p:nvSpPr>
        <p:spPr>
          <a:xfrm>
            <a:off x="578498" y="1924943"/>
            <a:ext cx="8229600" cy="4525963"/>
          </a:xfrm>
        </p:spPr>
        <p:txBody>
          <a:bodyPr>
            <a:normAutofit/>
          </a:bodyPr>
          <a:lstStyle/>
          <a:p>
            <a:pPr marL="0" indent="0">
              <a:buNone/>
            </a:pPr>
            <a:r>
              <a:rPr lang="en-US" dirty="0"/>
              <a:t>COMPETITION! COMPETITION! COMPETITION!</a:t>
            </a:r>
          </a:p>
          <a:p>
            <a:pPr marL="0" indent="0">
              <a:buNone/>
            </a:pPr>
            <a:endParaRPr lang="en-US" dirty="0"/>
          </a:p>
          <a:p>
            <a:pPr>
              <a:buFont typeface="Arial" panose="020B0604020202020204" pitchFamily="34" charset="0"/>
              <a:buChar char="•"/>
            </a:pPr>
            <a:r>
              <a:rPr lang="en-US" dirty="0"/>
              <a:t>Estimated 1.5 million charitable organizations </a:t>
            </a:r>
            <a:br>
              <a:rPr lang="en-US" dirty="0"/>
            </a:br>
            <a:r>
              <a:rPr lang="en-US" dirty="0"/>
              <a:t>in the US</a:t>
            </a:r>
          </a:p>
          <a:p>
            <a:pPr marL="0" indent="0">
              <a:buNone/>
            </a:pPr>
            <a:endParaRPr lang="en-US" dirty="0"/>
          </a:p>
          <a:p>
            <a:pPr>
              <a:buFont typeface="Arial" panose="020B0604020202020204" pitchFamily="34" charset="0"/>
              <a:buChar char="•"/>
            </a:pPr>
            <a:r>
              <a:rPr lang="en-US" dirty="0"/>
              <a:t>Only about 316,500 are congregations</a:t>
            </a:r>
          </a:p>
        </p:txBody>
      </p:sp>
    </p:spTree>
    <p:extLst>
      <p:ext uri="{BB962C8B-B14F-4D97-AF65-F5344CB8AC3E}">
        <p14:creationId xmlns:p14="http://schemas.microsoft.com/office/powerpoint/2010/main" val="3205765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3"/>
          <p:cNvGraphicFramePr>
            <a:graphicFrameLocks noGrp="1" noChangeAspect="1"/>
          </p:cNvGraphicFramePr>
          <p:nvPr>
            <p:ph idx="4294967295"/>
          </p:nvPr>
        </p:nvGraphicFramePr>
        <p:xfrm>
          <a:off x="263960" y="1174954"/>
          <a:ext cx="8685389" cy="3942736"/>
        </p:xfrm>
        <a:graphic>
          <a:graphicData uri="http://schemas.openxmlformats.org/presentationml/2006/ole">
            <mc:AlternateContent xmlns:mc="http://schemas.openxmlformats.org/markup-compatibility/2006">
              <mc:Choice xmlns:v="urn:schemas-microsoft-com:vml" Requires="v">
                <p:oleObj name="Photo Editor Photo" r:id="rId2" imgW="10155067" imgH="4610744" progId="MSPhotoEd.3">
                  <p:embed/>
                </p:oleObj>
              </mc:Choice>
              <mc:Fallback>
                <p:oleObj name="Photo Editor Photo" r:id="rId2" imgW="10155067" imgH="4610744" progId="MSPhotoEd.3">
                  <p:embed/>
                  <p:pic>
                    <p:nvPicPr>
                      <p:cNvPr id="1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0" y="1174954"/>
                        <a:ext cx="8685389" cy="394273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31787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Donor Motivation</a:t>
            </a:r>
          </a:p>
        </p:txBody>
      </p:sp>
      <p:sp>
        <p:nvSpPr>
          <p:cNvPr id="3" name="Content Placeholder 2"/>
          <p:cNvSpPr>
            <a:spLocks noGrp="1"/>
          </p:cNvSpPr>
          <p:nvPr>
            <p:ph idx="1"/>
          </p:nvPr>
        </p:nvSpPr>
        <p:spPr>
          <a:xfrm>
            <a:off x="1055822" y="1669565"/>
            <a:ext cx="7386918" cy="4525963"/>
          </a:xfrm>
        </p:spPr>
        <p:txBody>
          <a:bodyPr>
            <a:normAutofit/>
          </a:bodyPr>
          <a:lstStyle/>
          <a:p>
            <a:pPr marL="0" indent="0">
              <a:buNone/>
            </a:pPr>
            <a:r>
              <a:rPr lang="en-US" sz="2800" dirty="0"/>
              <a:t>Top Three Things impacting a donor’s decision to support your organization</a:t>
            </a:r>
          </a:p>
          <a:p>
            <a:pPr marL="0" indent="0">
              <a:buNone/>
            </a:pPr>
            <a:endParaRPr lang="en-US" dirty="0"/>
          </a:p>
          <a:p>
            <a:pPr marL="1314450" lvl="2" indent="-514350">
              <a:buAutoNum type="arabicPeriod"/>
            </a:pPr>
            <a:r>
              <a:rPr lang="en-US" dirty="0"/>
              <a:t>Making an impact</a:t>
            </a:r>
          </a:p>
          <a:p>
            <a:pPr marL="1314450" lvl="2" indent="-514350">
              <a:buAutoNum type="arabicPeriod"/>
            </a:pPr>
            <a:endParaRPr lang="en-US" dirty="0"/>
          </a:p>
          <a:p>
            <a:pPr marL="1314450" lvl="2" indent="-514350">
              <a:buAutoNum type="arabicPeriod"/>
            </a:pPr>
            <a:r>
              <a:rPr lang="en-US" dirty="0"/>
              <a:t>Financial stability</a:t>
            </a:r>
          </a:p>
          <a:p>
            <a:pPr marL="1314450" lvl="2" indent="-514350">
              <a:buAutoNum type="arabicPeriod"/>
            </a:pPr>
            <a:endParaRPr lang="en-US" dirty="0"/>
          </a:p>
          <a:p>
            <a:pPr marL="1314450" lvl="2" indent="-514350">
              <a:buAutoNum type="arabicPeriod"/>
            </a:pPr>
            <a:r>
              <a:rPr lang="en-US" dirty="0"/>
              <a:t>Believe in leadership</a:t>
            </a:r>
          </a:p>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2920596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Giving Trends in US Philanthropy</a:t>
            </a:r>
          </a:p>
        </p:txBody>
      </p:sp>
      <p:sp>
        <p:nvSpPr>
          <p:cNvPr id="3" name="Content Placeholder 2"/>
          <p:cNvSpPr>
            <a:spLocks noGrp="1"/>
          </p:cNvSpPr>
          <p:nvPr>
            <p:ph idx="1"/>
          </p:nvPr>
        </p:nvSpPr>
        <p:spPr>
          <a:xfrm>
            <a:off x="878541" y="1671918"/>
            <a:ext cx="7386918" cy="4525963"/>
          </a:xfrm>
        </p:spPr>
        <p:txBody>
          <a:bodyPr>
            <a:normAutofit/>
          </a:bodyPr>
          <a:lstStyle/>
          <a:p>
            <a:pPr marL="0" indent="0">
              <a:buNone/>
            </a:pPr>
            <a:r>
              <a:rPr lang="en-US" dirty="0"/>
              <a:t>Six specific characteristics about giving based on philanthropic giving trends</a:t>
            </a:r>
          </a:p>
          <a:p>
            <a:pPr marL="0" indent="0">
              <a:buNone/>
            </a:pPr>
            <a:endParaRPr lang="en-US" dirty="0"/>
          </a:p>
          <a:p>
            <a:pPr marL="514350" indent="-514350">
              <a:buAutoNum type="arabicPeriod"/>
            </a:pPr>
            <a:r>
              <a:rPr lang="en-US" sz="2800" b="1" dirty="0"/>
              <a:t>Donor Driven </a:t>
            </a:r>
            <a:r>
              <a:rPr lang="en-US" sz="2800" dirty="0"/>
              <a:t>– defined by generational characteristics</a:t>
            </a:r>
          </a:p>
          <a:p>
            <a:pPr marL="514350" indent="-514350">
              <a:buAutoNum type="arabicPeriod"/>
            </a:pPr>
            <a:r>
              <a:rPr lang="en-US" sz="2800" b="1" dirty="0"/>
              <a:t>Relationship Focused </a:t>
            </a:r>
            <a:r>
              <a:rPr lang="en-US" sz="2800" dirty="0"/>
              <a:t>– giving is influenced by relationships</a:t>
            </a:r>
          </a:p>
        </p:txBody>
      </p:sp>
    </p:spTree>
    <p:extLst>
      <p:ext uri="{BB962C8B-B14F-4D97-AF65-F5344CB8AC3E}">
        <p14:creationId xmlns:p14="http://schemas.microsoft.com/office/powerpoint/2010/main" val="2859050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Giving Trends in US Philanthropy</a:t>
            </a:r>
          </a:p>
        </p:txBody>
      </p:sp>
      <p:sp>
        <p:nvSpPr>
          <p:cNvPr id="3" name="Content Placeholder 2"/>
          <p:cNvSpPr>
            <a:spLocks noGrp="1"/>
          </p:cNvSpPr>
          <p:nvPr>
            <p:ph idx="1"/>
          </p:nvPr>
        </p:nvSpPr>
        <p:spPr>
          <a:xfrm>
            <a:off x="878541" y="1790862"/>
            <a:ext cx="7386918" cy="4525963"/>
          </a:xfrm>
        </p:spPr>
        <p:txBody>
          <a:bodyPr>
            <a:normAutofit/>
          </a:bodyPr>
          <a:lstStyle/>
          <a:p>
            <a:pPr marL="514350" indent="-514350">
              <a:buAutoNum type="arabicPeriod" startAt="3"/>
            </a:pPr>
            <a:r>
              <a:rPr lang="en-US" sz="2800" b="1" dirty="0"/>
              <a:t>Choice Abundant </a:t>
            </a:r>
            <a:r>
              <a:rPr lang="en-US" sz="2800" dirty="0"/>
              <a:t>– literally millions of choices</a:t>
            </a:r>
          </a:p>
          <a:p>
            <a:pPr marL="514350" indent="-514350">
              <a:buAutoNum type="arabicPeriod" startAt="3"/>
            </a:pPr>
            <a:r>
              <a:rPr lang="en-US" sz="2800" b="1" dirty="0"/>
              <a:t>Boundary Bereft </a:t>
            </a:r>
            <a:r>
              <a:rPr lang="en-US" sz="2800" dirty="0"/>
              <a:t>– gifts come from a variety of sources</a:t>
            </a:r>
          </a:p>
          <a:p>
            <a:pPr marL="514350" indent="-514350">
              <a:buAutoNum type="arabicPeriod" startAt="3"/>
            </a:pPr>
            <a:r>
              <a:rPr lang="en-US" sz="2800" b="1" dirty="0"/>
              <a:t>Time Transcendent </a:t>
            </a:r>
            <a:r>
              <a:rPr lang="en-US" sz="2800" dirty="0"/>
              <a:t>– ways to give are available 24/7/365</a:t>
            </a:r>
          </a:p>
          <a:p>
            <a:pPr marL="514350" indent="-514350">
              <a:buAutoNum type="arabicPeriod" startAt="3"/>
            </a:pPr>
            <a:r>
              <a:rPr lang="en-US" sz="2800" b="1" dirty="0"/>
              <a:t>Information Rich </a:t>
            </a:r>
            <a:r>
              <a:rPr lang="en-US" sz="2800" dirty="0"/>
              <a:t>– mission and transparency are essential</a:t>
            </a:r>
          </a:p>
        </p:txBody>
      </p:sp>
    </p:spTree>
    <p:extLst>
      <p:ext uri="{BB962C8B-B14F-4D97-AF65-F5344CB8AC3E}">
        <p14:creationId xmlns:p14="http://schemas.microsoft.com/office/powerpoint/2010/main" val="4176298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Donor Driven</a:t>
            </a:r>
          </a:p>
        </p:txBody>
      </p:sp>
      <p:sp>
        <p:nvSpPr>
          <p:cNvPr id="3" name="Content Placeholder 2"/>
          <p:cNvSpPr>
            <a:spLocks noGrp="1"/>
          </p:cNvSpPr>
          <p:nvPr>
            <p:ph idx="1"/>
          </p:nvPr>
        </p:nvSpPr>
        <p:spPr>
          <a:xfrm>
            <a:off x="878541" y="1668649"/>
            <a:ext cx="7386918" cy="4525963"/>
          </a:xfrm>
        </p:spPr>
        <p:txBody>
          <a:bodyPr>
            <a:normAutofit/>
          </a:bodyPr>
          <a:lstStyle/>
          <a:p>
            <a:pPr marL="0" indent="0">
              <a:buNone/>
            </a:pPr>
            <a:r>
              <a:rPr lang="en-US" b="1" dirty="0"/>
              <a:t>How do you measure up?</a:t>
            </a:r>
          </a:p>
          <a:p>
            <a:pPr>
              <a:buFont typeface="Arial" panose="020B0604020202020204" pitchFamily="34" charset="0"/>
              <a:buChar char="•"/>
            </a:pPr>
            <a:r>
              <a:rPr lang="en-US" dirty="0"/>
              <a:t>Is your congregation’s message meaningful to different generations?</a:t>
            </a:r>
          </a:p>
          <a:p>
            <a:pPr marL="0" indent="0">
              <a:buNone/>
            </a:pPr>
            <a:endParaRPr lang="en-US" dirty="0"/>
          </a:p>
          <a:p>
            <a:pPr marL="0" indent="0">
              <a:buNone/>
            </a:pPr>
            <a:r>
              <a:rPr lang="en-US" b="1" dirty="0"/>
              <a:t>Best practices for generous churches:</a:t>
            </a:r>
          </a:p>
          <a:p>
            <a:pPr>
              <a:buFont typeface="Arial" panose="020B0604020202020204" pitchFamily="34" charset="0"/>
              <a:buChar char="•"/>
            </a:pPr>
            <a:r>
              <a:rPr lang="en-US" dirty="0"/>
              <a:t>Create generationally focused giving opportunities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97125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Giving Trends in US Philanthropy</a:t>
            </a:r>
          </a:p>
        </p:txBody>
      </p:sp>
      <p:sp>
        <p:nvSpPr>
          <p:cNvPr id="3" name="Content Placeholder 2"/>
          <p:cNvSpPr>
            <a:spLocks noGrp="1"/>
          </p:cNvSpPr>
          <p:nvPr>
            <p:ph idx="1"/>
          </p:nvPr>
        </p:nvSpPr>
        <p:spPr>
          <a:xfrm>
            <a:off x="779929" y="1707777"/>
            <a:ext cx="8229600" cy="4525963"/>
          </a:xfrm>
        </p:spPr>
        <p:txBody>
          <a:bodyPr>
            <a:normAutofit/>
          </a:bodyPr>
          <a:lstStyle/>
          <a:p>
            <a:pPr marL="0" indent="0">
              <a:buNone/>
            </a:pPr>
            <a:r>
              <a:rPr lang="en-US" sz="2800" u="sng" dirty="0"/>
              <a:t>Builders	</a:t>
            </a:r>
            <a:r>
              <a:rPr lang="en-US" sz="2800" dirty="0"/>
              <a:t>	</a:t>
            </a:r>
            <a:r>
              <a:rPr lang="en-US" sz="2800" u="sng" dirty="0"/>
              <a:t>Boomers</a:t>
            </a:r>
            <a:r>
              <a:rPr lang="en-US" sz="2800" dirty="0"/>
              <a:t>		</a:t>
            </a:r>
            <a:r>
              <a:rPr lang="en-US" sz="2800" u="sng" dirty="0"/>
              <a:t>Net-Gen</a:t>
            </a:r>
            <a:r>
              <a:rPr lang="en-US" sz="2800" dirty="0"/>
              <a:t>		</a:t>
            </a:r>
            <a:r>
              <a:rPr lang="en-US" sz="2800" u="sng" dirty="0"/>
              <a:t>Millennials</a:t>
            </a:r>
          </a:p>
          <a:p>
            <a:pPr marL="0" indent="0">
              <a:buNone/>
            </a:pPr>
            <a:endParaRPr lang="en-US" sz="2000" dirty="0"/>
          </a:p>
          <a:p>
            <a:pPr marL="0" indent="0">
              <a:buNone/>
            </a:pPr>
            <a:r>
              <a:rPr lang="en-US" sz="2000" dirty="0"/>
              <a:t>born			born			born			born</a:t>
            </a:r>
          </a:p>
          <a:p>
            <a:pPr marL="0" indent="0">
              <a:buNone/>
            </a:pPr>
            <a:r>
              <a:rPr lang="en-US" sz="2000" dirty="0"/>
              <a:t>1945 &amp; before	1946 – 1964	1965 – 1979	1980 – 2000</a:t>
            </a:r>
          </a:p>
          <a:p>
            <a:pPr marL="0" indent="0">
              <a:buNone/>
            </a:pPr>
            <a:endParaRPr lang="en-US" sz="2000" dirty="0"/>
          </a:p>
          <a:p>
            <a:pPr marL="0" indent="0">
              <a:buNone/>
            </a:pPr>
            <a:r>
              <a:rPr lang="en-US" sz="2000" dirty="0"/>
              <a:t>Money is to be	Money is to be	Money is to be	Money is</a:t>
            </a:r>
          </a:p>
          <a:p>
            <a:pPr marL="0" indent="0">
              <a:buNone/>
            </a:pPr>
            <a:r>
              <a:rPr lang="en-US" sz="2000" dirty="0"/>
              <a:t>Saved			spent			invested			borrowed</a:t>
            </a:r>
          </a:p>
          <a:p>
            <a:pPr marL="0" indent="0">
              <a:buNone/>
            </a:pPr>
            <a:endParaRPr lang="en-US" sz="2000" dirty="0"/>
          </a:p>
          <a:p>
            <a:pPr marL="0" indent="0">
              <a:buNone/>
            </a:pPr>
            <a:r>
              <a:rPr lang="en-US" sz="2000" dirty="0"/>
              <a:t>Loyal to			Loyal to			Loyal to			Loyal to</a:t>
            </a:r>
          </a:p>
          <a:p>
            <a:pPr marL="0" indent="0">
              <a:buNone/>
            </a:pPr>
            <a:r>
              <a:rPr lang="en-US" sz="2000" dirty="0"/>
              <a:t>denomination	congregation	program			person(s)</a:t>
            </a:r>
          </a:p>
        </p:txBody>
      </p:sp>
    </p:spTree>
    <p:extLst>
      <p:ext uri="{BB962C8B-B14F-4D97-AF65-F5344CB8AC3E}">
        <p14:creationId xmlns:p14="http://schemas.microsoft.com/office/powerpoint/2010/main" val="1591125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Relationship Focused</a:t>
            </a:r>
          </a:p>
        </p:txBody>
      </p:sp>
      <p:sp>
        <p:nvSpPr>
          <p:cNvPr id="3" name="Content Placeholder 2"/>
          <p:cNvSpPr>
            <a:spLocks noGrp="1"/>
          </p:cNvSpPr>
          <p:nvPr>
            <p:ph idx="1"/>
          </p:nvPr>
        </p:nvSpPr>
        <p:spPr>
          <a:xfrm>
            <a:off x="878541" y="1607574"/>
            <a:ext cx="7386918" cy="4336027"/>
          </a:xfrm>
        </p:spPr>
        <p:txBody>
          <a:bodyPr>
            <a:normAutofit/>
          </a:bodyPr>
          <a:lstStyle/>
          <a:p>
            <a:pPr marL="0" indent="0">
              <a:buNone/>
            </a:pPr>
            <a:r>
              <a:rPr lang="en-US" b="1" dirty="0"/>
              <a:t>How do you measure up?</a:t>
            </a:r>
          </a:p>
          <a:p>
            <a:pPr>
              <a:buFont typeface="Arial" panose="020B0604020202020204" pitchFamily="34" charset="0"/>
              <a:buChar char="•"/>
            </a:pPr>
            <a:r>
              <a:rPr lang="en-US" dirty="0"/>
              <a:t>Are your members encouraged to leverage their relationships to support your mission and ministry?  Do they know how?</a:t>
            </a:r>
          </a:p>
          <a:p>
            <a:pPr marL="0" indent="0">
              <a:buNone/>
            </a:pPr>
            <a:endParaRPr lang="en-US" dirty="0"/>
          </a:p>
          <a:p>
            <a:pPr marL="0" indent="0">
              <a:buNone/>
            </a:pPr>
            <a:r>
              <a:rPr lang="en-US" b="1" dirty="0"/>
              <a:t>Best practices for generous churches:</a:t>
            </a:r>
          </a:p>
          <a:p>
            <a:pPr>
              <a:buFont typeface="Arial" panose="020B0604020202020204" pitchFamily="34" charset="0"/>
              <a:buChar char="•"/>
            </a:pPr>
            <a:r>
              <a:rPr lang="en-US" dirty="0"/>
              <a:t>Engage more persons in your congregational stewardship activities</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730403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Abundant</a:t>
            </a:r>
          </a:p>
        </p:txBody>
      </p:sp>
      <p:sp>
        <p:nvSpPr>
          <p:cNvPr id="3" name="Content Placeholder 2"/>
          <p:cNvSpPr>
            <a:spLocks noGrp="1"/>
          </p:cNvSpPr>
          <p:nvPr>
            <p:ph idx="1"/>
          </p:nvPr>
        </p:nvSpPr>
        <p:spPr>
          <a:xfrm>
            <a:off x="878541" y="1622323"/>
            <a:ext cx="7386918" cy="4321278"/>
          </a:xfrm>
        </p:spPr>
        <p:txBody>
          <a:bodyPr>
            <a:normAutofit/>
          </a:bodyPr>
          <a:lstStyle/>
          <a:p>
            <a:pPr marL="0" indent="0">
              <a:buNone/>
            </a:pPr>
            <a:r>
              <a:rPr lang="en-US" b="1" dirty="0"/>
              <a:t>How do you measure up?</a:t>
            </a:r>
          </a:p>
          <a:p>
            <a:pPr>
              <a:buFont typeface="Arial" panose="020B0604020202020204" pitchFamily="34" charset="0"/>
              <a:buChar char="•"/>
            </a:pPr>
            <a:r>
              <a:rPr lang="en-US" dirty="0"/>
              <a:t>Are your invitations to give truly inviting?</a:t>
            </a:r>
          </a:p>
          <a:p>
            <a:pPr>
              <a:buFont typeface="Arial" panose="020B0604020202020204" pitchFamily="34" charset="0"/>
              <a:buChar char="•"/>
            </a:pPr>
            <a:endParaRPr lang="en-US" dirty="0"/>
          </a:p>
          <a:p>
            <a:pPr marL="0" indent="0">
              <a:buNone/>
            </a:pPr>
            <a:r>
              <a:rPr lang="en-US" b="1" dirty="0"/>
              <a:t>Best practices for generous churches:</a:t>
            </a:r>
          </a:p>
          <a:p>
            <a:pPr>
              <a:buFont typeface="Arial" panose="020B0604020202020204" pitchFamily="34" charset="0"/>
              <a:buChar char="•"/>
            </a:pPr>
            <a:r>
              <a:rPr lang="en-US" dirty="0"/>
              <a:t>Develop or re-visit your church’s mission statement</a:t>
            </a:r>
          </a:p>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595291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Boundary Bereft</a:t>
            </a:r>
          </a:p>
        </p:txBody>
      </p:sp>
      <p:sp>
        <p:nvSpPr>
          <p:cNvPr id="3" name="Content Placeholder 2"/>
          <p:cNvSpPr>
            <a:spLocks noGrp="1"/>
          </p:cNvSpPr>
          <p:nvPr>
            <p:ph idx="1"/>
          </p:nvPr>
        </p:nvSpPr>
        <p:spPr>
          <a:xfrm>
            <a:off x="878541" y="1622323"/>
            <a:ext cx="7386918" cy="4321278"/>
          </a:xfrm>
        </p:spPr>
        <p:txBody>
          <a:bodyPr>
            <a:normAutofit/>
          </a:bodyPr>
          <a:lstStyle/>
          <a:p>
            <a:pPr marL="0" indent="0">
              <a:buNone/>
            </a:pPr>
            <a:r>
              <a:rPr lang="en-US" b="1" dirty="0"/>
              <a:t>How do you measure up?</a:t>
            </a:r>
          </a:p>
          <a:p>
            <a:pPr>
              <a:buFont typeface="Arial" panose="020B0604020202020204" pitchFamily="34" charset="0"/>
              <a:buChar char="•"/>
            </a:pPr>
            <a:r>
              <a:rPr lang="en-US" dirty="0"/>
              <a:t>What giving opportunities do you offer beyond regular annual giving?</a:t>
            </a:r>
          </a:p>
          <a:p>
            <a:pPr>
              <a:buFont typeface="Arial" panose="020B0604020202020204" pitchFamily="34" charset="0"/>
              <a:buChar char="•"/>
            </a:pPr>
            <a:endParaRPr lang="en-US" dirty="0"/>
          </a:p>
          <a:p>
            <a:pPr marL="0" indent="0">
              <a:buNone/>
            </a:pPr>
            <a:r>
              <a:rPr lang="en-US" b="1" dirty="0"/>
              <a:t>Best practices for generous churches:</a:t>
            </a:r>
          </a:p>
          <a:p>
            <a:pPr>
              <a:buFont typeface="Arial" panose="020B0604020202020204" pitchFamily="34" charset="0"/>
              <a:buChar char="•"/>
            </a:pPr>
            <a:r>
              <a:rPr lang="en-US" dirty="0"/>
              <a:t>Create a process for promoting and receiving legacy gifts</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1636204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Transcendent</a:t>
            </a:r>
          </a:p>
        </p:txBody>
      </p:sp>
      <p:sp>
        <p:nvSpPr>
          <p:cNvPr id="3" name="Content Placeholder 2"/>
          <p:cNvSpPr>
            <a:spLocks noGrp="1"/>
          </p:cNvSpPr>
          <p:nvPr>
            <p:ph idx="1"/>
          </p:nvPr>
        </p:nvSpPr>
        <p:spPr>
          <a:xfrm>
            <a:off x="878541" y="1592826"/>
            <a:ext cx="7386918" cy="4350775"/>
          </a:xfrm>
        </p:spPr>
        <p:txBody>
          <a:bodyPr>
            <a:normAutofit/>
          </a:bodyPr>
          <a:lstStyle/>
          <a:p>
            <a:pPr marL="0" indent="0">
              <a:buNone/>
            </a:pPr>
            <a:r>
              <a:rPr lang="en-US" b="1" dirty="0"/>
              <a:t>How do you measure up?</a:t>
            </a:r>
          </a:p>
          <a:p>
            <a:pPr>
              <a:buFont typeface="Arial" panose="020B0604020202020204" pitchFamily="34" charset="0"/>
              <a:buChar char="•"/>
            </a:pPr>
            <a:r>
              <a:rPr lang="en-US" dirty="0"/>
              <a:t>What giving opportunities do you provide beyond the Sunday morning offering plate?</a:t>
            </a:r>
          </a:p>
          <a:p>
            <a:pPr marL="0" indent="0">
              <a:buNone/>
            </a:pPr>
            <a:endParaRPr lang="en-US" dirty="0"/>
          </a:p>
          <a:p>
            <a:pPr marL="0" indent="0">
              <a:buNone/>
            </a:pPr>
            <a:r>
              <a:rPr lang="en-US" b="1" dirty="0"/>
              <a:t>Best practices for generous churches:</a:t>
            </a:r>
          </a:p>
          <a:p>
            <a:pPr>
              <a:buFont typeface="Arial" panose="020B0604020202020204" pitchFamily="34" charset="0"/>
              <a:buChar char="•"/>
            </a:pPr>
            <a:r>
              <a:rPr lang="en-US" dirty="0"/>
              <a:t>Provide giving opportunities beyond the offering plate</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550019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Rich</a:t>
            </a:r>
          </a:p>
        </p:txBody>
      </p:sp>
      <p:sp>
        <p:nvSpPr>
          <p:cNvPr id="3" name="Content Placeholder 2"/>
          <p:cNvSpPr>
            <a:spLocks noGrp="1"/>
          </p:cNvSpPr>
          <p:nvPr>
            <p:ph idx="1"/>
          </p:nvPr>
        </p:nvSpPr>
        <p:spPr>
          <a:xfrm>
            <a:off x="878541" y="1607574"/>
            <a:ext cx="7386918" cy="4336027"/>
          </a:xfrm>
        </p:spPr>
        <p:txBody>
          <a:bodyPr>
            <a:normAutofit/>
          </a:bodyPr>
          <a:lstStyle/>
          <a:p>
            <a:pPr marL="0" indent="0">
              <a:buNone/>
            </a:pPr>
            <a:r>
              <a:rPr lang="en-US" b="1" dirty="0"/>
              <a:t>How do you measure up?</a:t>
            </a:r>
          </a:p>
          <a:p>
            <a:pPr>
              <a:buFont typeface="Arial" panose="020B0604020202020204" pitchFamily="34" charset="0"/>
              <a:buChar char="•"/>
            </a:pPr>
            <a:r>
              <a:rPr lang="en-US" dirty="0"/>
              <a:t>Do your members know how their gifts are making a difference?</a:t>
            </a:r>
          </a:p>
          <a:p>
            <a:pPr>
              <a:buFont typeface="Arial" panose="020B0604020202020204" pitchFamily="34" charset="0"/>
              <a:buChar char="•"/>
            </a:pPr>
            <a:endParaRPr lang="en-US" dirty="0"/>
          </a:p>
          <a:p>
            <a:pPr marL="0" indent="0">
              <a:buNone/>
            </a:pPr>
            <a:r>
              <a:rPr lang="en-US" b="1" dirty="0"/>
              <a:t>Best practices for generous churches:</a:t>
            </a:r>
          </a:p>
          <a:p>
            <a:pPr>
              <a:buFont typeface="Arial" panose="020B0604020202020204" pitchFamily="34" charset="0"/>
              <a:buChar char="•"/>
            </a:pPr>
            <a:r>
              <a:rPr lang="en-US" dirty="0"/>
              <a:t>Develop a communications plan that lets members know their gifts make a difference</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837776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latin typeface="Franklin Gothic Book" panose="020B0503020102020204" pitchFamily="34" charset="0"/>
              </a:rPr>
              <a:t>“But I will say this to encourage your generosity: the one who plants little harvests little, and the one who plants plenty harvests plenty.  Giving grows out of the heart…..God is ready to overwhelm you with more blessings than you could ever imagine so that you’ll always be taken care of in every way and you’ll have more than enough to share.”</a:t>
            </a:r>
          </a:p>
          <a:p>
            <a:pPr marL="0" indent="0" algn="r">
              <a:buNone/>
            </a:pPr>
            <a:endParaRPr lang="en-US" dirty="0">
              <a:latin typeface="Franklin Gothic Book" panose="020B0503020102020204" pitchFamily="34" charset="0"/>
            </a:endParaRPr>
          </a:p>
          <a:p>
            <a:pPr marL="0" indent="0" algn="r">
              <a:buNone/>
            </a:pPr>
            <a:r>
              <a:rPr lang="en-US" dirty="0">
                <a:latin typeface="Franklin Gothic Book" panose="020B0503020102020204" pitchFamily="34" charset="0"/>
              </a:rPr>
              <a:t>2 Corinthians 9:6-8</a:t>
            </a:r>
          </a:p>
        </p:txBody>
      </p:sp>
    </p:spTree>
    <p:extLst>
      <p:ext uri="{BB962C8B-B14F-4D97-AF65-F5344CB8AC3E}">
        <p14:creationId xmlns:p14="http://schemas.microsoft.com/office/powerpoint/2010/main" val="2468663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ADA9-D29B-4484-9ED4-48D85F89C7EB}"/>
              </a:ext>
            </a:extLst>
          </p:cNvPr>
          <p:cNvSpPr>
            <a:spLocks noGrp="1"/>
          </p:cNvSpPr>
          <p:nvPr>
            <p:ph type="title"/>
          </p:nvPr>
        </p:nvSpPr>
        <p:spPr/>
        <p:txBody>
          <a:bodyPr/>
          <a:lstStyle/>
          <a:p>
            <a:r>
              <a:rPr lang="en-US" dirty="0"/>
              <a:t>What is your story?</a:t>
            </a:r>
          </a:p>
        </p:txBody>
      </p:sp>
      <p:sp>
        <p:nvSpPr>
          <p:cNvPr id="3" name="Content Placeholder 2">
            <a:extLst>
              <a:ext uri="{FF2B5EF4-FFF2-40B4-BE49-F238E27FC236}">
                <a16:creationId xmlns:a16="http://schemas.microsoft.com/office/drawing/2014/main" id="{BAA24BD8-88F2-457A-87C5-CCADAA3EB499}"/>
              </a:ext>
            </a:extLst>
          </p:cNvPr>
          <p:cNvSpPr>
            <a:spLocks noGrp="1"/>
          </p:cNvSpPr>
          <p:nvPr>
            <p:ph idx="1"/>
          </p:nvPr>
        </p:nvSpPr>
        <p:spPr/>
        <p:txBody>
          <a:bodyPr/>
          <a:lstStyle/>
          <a:p>
            <a:r>
              <a:rPr lang="en-US" dirty="0"/>
              <a:t>What is it you do well? In your church, in your community, in the world?</a:t>
            </a:r>
          </a:p>
          <a:p>
            <a:r>
              <a:rPr lang="en-US" dirty="0"/>
              <a:t>How are you being the hands and feet of Christ?</a:t>
            </a:r>
          </a:p>
          <a:p>
            <a:r>
              <a:rPr lang="en-US" dirty="0"/>
              <a:t>Celebrate your church</a:t>
            </a:r>
          </a:p>
          <a:p>
            <a:r>
              <a:rPr lang="en-US" dirty="0"/>
              <a:t>Create energy about the church</a:t>
            </a:r>
          </a:p>
          <a:p>
            <a:r>
              <a:rPr lang="en-US" dirty="0"/>
              <a:t>Invite people to engage in the church</a:t>
            </a:r>
          </a:p>
          <a:p>
            <a:endParaRPr lang="en-US" dirty="0"/>
          </a:p>
          <a:p>
            <a:endParaRPr lang="en-US" dirty="0"/>
          </a:p>
        </p:txBody>
      </p:sp>
    </p:spTree>
    <p:extLst>
      <p:ext uri="{BB962C8B-B14F-4D97-AF65-F5344CB8AC3E}">
        <p14:creationId xmlns:p14="http://schemas.microsoft.com/office/powerpoint/2010/main" val="2046043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24" y="413755"/>
            <a:ext cx="7987553" cy="1003882"/>
          </a:xfrm>
        </p:spPr>
        <p:txBody>
          <a:bodyPr>
            <a:normAutofit fontScale="90000"/>
          </a:bodyPr>
          <a:lstStyle/>
          <a:p>
            <a:r>
              <a:rPr lang="en-US" dirty="0"/>
              <a:t>Cultivation</a:t>
            </a:r>
            <a:br>
              <a:rPr lang="en-US" dirty="0"/>
            </a:br>
            <a:r>
              <a:rPr lang="en-US" dirty="0"/>
              <a:t>HOW do we tell our story?</a:t>
            </a:r>
          </a:p>
        </p:txBody>
      </p:sp>
      <p:sp>
        <p:nvSpPr>
          <p:cNvPr id="3" name="Content Placeholder 2"/>
          <p:cNvSpPr>
            <a:spLocks noGrp="1"/>
          </p:cNvSpPr>
          <p:nvPr>
            <p:ph sz="half" idx="1"/>
          </p:nvPr>
        </p:nvSpPr>
        <p:spPr/>
        <p:txBody>
          <a:bodyPr>
            <a:normAutofit/>
          </a:bodyPr>
          <a:lstStyle/>
          <a:p>
            <a:r>
              <a:rPr lang="en-US" dirty="0"/>
              <a:t>Preaching</a:t>
            </a:r>
          </a:p>
          <a:p>
            <a:r>
              <a:rPr lang="en-US" dirty="0"/>
              <a:t>Minute for mission</a:t>
            </a:r>
          </a:p>
          <a:p>
            <a:r>
              <a:rPr lang="en-US" dirty="0"/>
              <a:t>During/before offering</a:t>
            </a:r>
          </a:p>
          <a:p>
            <a:r>
              <a:rPr lang="en-US" dirty="0"/>
              <a:t>Newsletter/E-Newsletter</a:t>
            </a:r>
          </a:p>
          <a:p>
            <a:r>
              <a:rPr lang="en-US" dirty="0"/>
              <a:t>Brochures</a:t>
            </a:r>
          </a:p>
          <a:p>
            <a:r>
              <a:rPr lang="en-US" dirty="0"/>
              <a:t>Town Hall Meetings</a:t>
            </a:r>
          </a:p>
          <a:p>
            <a:r>
              <a:rPr lang="en-US" dirty="0"/>
              <a:t>Vision Sunday and 6 month checkup</a:t>
            </a:r>
          </a:p>
        </p:txBody>
      </p:sp>
      <p:sp>
        <p:nvSpPr>
          <p:cNvPr id="4" name="Content Placeholder 3"/>
          <p:cNvSpPr>
            <a:spLocks noGrp="1"/>
          </p:cNvSpPr>
          <p:nvPr>
            <p:ph sz="half" idx="2"/>
          </p:nvPr>
        </p:nvSpPr>
        <p:spPr>
          <a:xfrm>
            <a:off x="5089713" y="1812925"/>
            <a:ext cx="3476064" cy="5130800"/>
          </a:xfrm>
        </p:spPr>
        <p:txBody>
          <a:bodyPr>
            <a:normAutofit/>
          </a:bodyPr>
          <a:lstStyle/>
          <a:p>
            <a:r>
              <a:rPr lang="en-US" dirty="0"/>
              <a:t>Dessert &amp; Dialogue</a:t>
            </a:r>
          </a:p>
          <a:p>
            <a:r>
              <a:rPr lang="en-US" dirty="0"/>
              <a:t>Sunday School</a:t>
            </a:r>
          </a:p>
          <a:p>
            <a:r>
              <a:rPr lang="en-US" dirty="0"/>
              <a:t>Testimonials</a:t>
            </a:r>
          </a:p>
          <a:p>
            <a:r>
              <a:rPr lang="en-US" dirty="0"/>
              <a:t>Video Testimonials</a:t>
            </a:r>
          </a:p>
          <a:p>
            <a:r>
              <a:rPr lang="en-US" dirty="0"/>
              <a:t>Narrative Budget</a:t>
            </a:r>
          </a:p>
          <a:p>
            <a:endParaRPr lang="en-US" dirty="0"/>
          </a:p>
        </p:txBody>
      </p:sp>
    </p:spTree>
    <p:extLst>
      <p:ext uri="{BB962C8B-B14F-4D97-AF65-F5344CB8AC3E}">
        <p14:creationId xmlns:p14="http://schemas.microsoft.com/office/powerpoint/2010/main" val="3770471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Keys to Success	</a:t>
            </a:r>
          </a:p>
        </p:txBody>
      </p:sp>
      <p:sp>
        <p:nvSpPr>
          <p:cNvPr id="3" name="Content Placeholder 2"/>
          <p:cNvSpPr>
            <a:spLocks noGrp="1"/>
          </p:cNvSpPr>
          <p:nvPr>
            <p:ph idx="1"/>
          </p:nvPr>
        </p:nvSpPr>
        <p:spPr/>
        <p:txBody>
          <a:bodyPr/>
          <a:lstStyle/>
          <a:p>
            <a:r>
              <a:rPr lang="en-US" dirty="0"/>
              <a:t>Be Prayerful</a:t>
            </a:r>
          </a:p>
          <a:p>
            <a:r>
              <a:rPr lang="en-US" dirty="0"/>
              <a:t>Celebrate your Church</a:t>
            </a:r>
          </a:p>
          <a:p>
            <a:r>
              <a:rPr lang="en-US" dirty="0"/>
              <a:t>Be visionary</a:t>
            </a:r>
          </a:p>
          <a:p>
            <a:r>
              <a:rPr lang="en-US" dirty="0"/>
              <a:t>Communicate</a:t>
            </a:r>
          </a:p>
          <a:p>
            <a:r>
              <a:rPr lang="en-US" dirty="0"/>
              <a:t>Involve many</a:t>
            </a:r>
          </a:p>
          <a:p>
            <a:r>
              <a:rPr lang="en-US" dirty="0"/>
              <a:t>Fund ministry, not raise funds</a:t>
            </a:r>
          </a:p>
          <a:p>
            <a:r>
              <a:rPr lang="en-US" dirty="0"/>
              <a:t>Be inviting not threating</a:t>
            </a:r>
          </a:p>
          <a:p>
            <a:r>
              <a:rPr lang="en-US" dirty="0"/>
              <a:t>Challenge your Congregation</a:t>
            </a:r>
          </a:p>
        </p:txBody>
      </p:sp>
    </p:spTree>
    <p:extLst>
      <p:ext uri="{BB962C8B-B14F-4D97-AF65-F5344CB8AC3E}">
        <p14:creationId xmlns:p14="http://schemas.microsoft.com/office/powerpoint/2010/main" val="814864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079917"/>
            <a:ext cx="7772400" cy="1092365"/>
          </a:xfrm>
        </p:spPr>
        <p:txBody>
          <a:bodyPr>
            <a:normAutofit fontScale="90000"/>
          </a:bodyPr>
          <a:lstStyle/>
          <a:p>
            <a:r>
              <a:rPr lang="en-US" dirty="0">
                <a:solidFill>
                  <a:srgbClr val="0A559B"/>
                </a:solidFill>
                <a:cs typeface="Friz Quadrata"/>
              </a:rPr>
              <a:t>Culture of Generosity</a:t>
            </a:r>
            <a:br>
              <a:rPr lang="en-US" dirty="0">
                <a:solidFill>
                  <a:srgbClr val="0A559B"/>
                </a:solidFill>
                <a:cs typeface="Friz Quadrata"/>
              </a:rPr>
            </a:br>
            <a:r>
              <a:rPr lang="en-US" dirty="0">
                <a:solidFill>
                  <a:srgbClr val="0A559B"/>
                </a:solidFill>
                <a:cs typeface="Friz Quadrata"/>
              </a:rPr>
              <a:t>part two</a:t>
            </a:r>
            <a:endParaRPr lang="en-US" dirty="0"/>
          </a:p>
        </p:txBody>
      </p:sp>
      <p:pic>
        <p:nvPicPr>
          <p:cNvPr id="5" name="Picture Placeholder 4"/>
          <p:cNvPicPr>
            <a:picLocks noGrp="1" noChangeAspect="1"/>
          </p:cNvPicPr>
          <p:nvPr>
            <p:ph type="pic" sz="quarter" idx="10"/>
          </p:nvPr>
        </p:nvPicPr>
        <p:blipFill>
          <a:blip r:embed="rId2"/>
          <a:srcRect t="21250" b="21250"/>
          <a:stretch>
            <a:fillRect/>
          </a:stretch>
        </p:blipFill>
        <p:spPr/>
      </p:pic>
      <p:sp>
        <p:nvSpPr>
          <p:cNvPr id="8" name="TextBox 7"/>
          <p:cNvSpPr txBox="1"/>
          <p:nvPr/>
        </p:nvSpPr>
        <p:spPr>
          <a:xfrm>
            <a:off x="3899647" y="1846154"/>
            <a:ext cx="4592765" cy="988604"/>
          </a:xfrm>
          <a:prstGeom prst="rect">
            <a:avLst/>
          </a:prstGeom>
          <a:noFill/>
        </p:spPr>
        <p:txBody>
          <a:bodyPr wrap="square" rtlCol="0">
            <a:spAutoFit/>
          </a:bodyPr>
          <a:lstStyle/>
          <a:p>
            <a:pPr algn="ctr"/>
            <a:r>
              <a:rPr lang="en-US" sz="5824" b="1" dirty="0">
                <a:solidFill>
                  <a:srgbClr val="0A559B"/>
                </a:solidFill>
                <a:latin typeface="+mj-lt"/>
                <a:cs typeface="Friz Quadrata"/>
              </a:rPr>
              <a:t> </a:t>
            </a:r>
            <a:endParaRPr lang="en-US" sz="5824" b="1" baseline="30000" dirty="0">
              <a:solidFill>
                <a:srgbClr val="0A559B"/>
              </a:solidFill>
              <a:latin typeface="+mj-lt"/>
              <a:cs typeface="Friz Quadrata"/>
            </a:endParaRPr>
          </a:p>
        </p:txBody>
      </p:sp>
    </p:spTree>
    <p:extLst>
      <p:ext uri="{BB962C8B-B14F-4D97-AF65-F5344CB8AC3E}">
        <p14:creationId xmlns:p14="http://schemas.microsoft.com/office/powerpoint/2010/main" val="1992406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People Give</a:t>
            </a:r>
          </a:p>
        </p:txBody>
      </p:sp>
      <p:sp>
        <p:nvSpPr>
          <p:cNvPr id="3" name="Content Placeholder 2"/>
          <p:cNvSpPr>
            <a:spLocks noGrp="1"/>
          </p:cNvSpPr>
          <p:nvPr>
            <p:ph idx="1"/>
          </p:nvPr>
        </p:nvSpPr>
        <p:spPr/>
        <p:txBody>
          <a:bodyPr/>
          <a:lstStyle/>
          <a:p>
            <a:r>
              <a:rPr lang="en-US" dirty="0"/>
              <a:t>Income Pocket</a:t>
            </a:r>
          </a:p>
          <a:p>
            <a:endParaRPr lang="en-US" dirty="0"/>
          </a:p>
          <a:p>
            <a:r>
              <a:rPr lang="en-US" dirty="0"/>
              <a:t>Capital Pocket</a:t>
            </a:r>
          </a:p>
          <a:p>
            <a:endParaRPr lang="en-US" dirty="0"/>
          </a:p>
          <a:p>
            <a:r>
              <a:rPr lang="en-US" dirty="0"/>
              <a:t>Estate Pocket</a:t>
            </a:r>
          </a:p>
          <a:p>
            <a:pPr marL="0" indent="0">
              <a:buNone/>
            </a:pPr>
            <a:endParaRPr lang="en-US" dirty="0"/>
          </a:p>
        </p:txBody>
      </p:sp>
    </p:spTree>
    <p:extLst>
      <p:ext uri="{BB962C8B-B14F-4D97-AF65-F5344CB8AC3E}">
        <p14:creationId xmlns:p14="http://schemas.microsoft.com/office/powerpoint/2010/main" val="3959492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Ways people can give</a:t>
            </a:r>
            <a:br>
              <a:rPr lang="en-US" dirty="0"/>
            </a:br>
            <a:r>
              <a:rPr lang="en-US" dirty="0"/>
              <a:t>(MAKE IT EASY)</a:t>
            </a:r>
          </a:p>
        </p:txBody>
      </p:sp>
      <p:sp>
        <p:nvSpPr>
          <p:cNvPr id="3" name="Content Placeholder 2"/>
          <p:cNvSpPr>
            <a:spLocks noGrp="1"/>
          </p:cNvSpPr>
          <p:nvPr>
            <p:ph idx="1"/>
          </p:nvPr>
        </p:nvSpPr>
        <p:spPr/>
        <p:txBody>
          <a:bodyPr>
            <a:normAutofit/>
          </a:bodyPr>
          <a:lstStyle/>
          <a:p>
            <a:r>
              <a:rPr lang="en-US" dirty="0"/>
              <a:t>Cash</a:t>
            </a:r>
          </a:p>
          <a:p>
            <a:r>
              <a:rPr lang="en-US" dirty="0"/>
              <a:t>Check</a:t>
            </a:r>
          </a:p>
          <a:p>
            <a:r>
              <a:rPr lang="en-US" dirty="0"/>
              <a:t>Online Bill Pay</a:t>
            </a:r>
          </a:p>
          <a:p>
            <a:r>
              <a:rPr lang="en-US" dirty="0"/>
              <a:t>Credit/Debit Card</a:t>
            </a:r>
          </a:p>
          <a:p>
            <a:r>
              <a:rPr lang="en-US" dirty="0"/>
              <a:t>Bank draft</a:t>
            </a:r>
          </a:p>
          <a:p>
            <a:r>
              <a:rPr lang="en-US" dirty="0"/>
              <a:t>Securities</a:t>
            </a:r>
          </a:p>
        </p:txBody>
      </p:sp>
    </p:spTree>
    <p:extLst>
      <p:ext uri="{BB962C8B-B14F-4D97-AF65-F5344CB8AC3E}">
        <p14:creationId xmlns:p14="http://schemas.microsoft.com/office/powerpoint/2010/main" val="342209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71" y="413755"/>
            <a:ext cx="8875059" cy="1003882"/>
          </a:xfrm>
        </p:spPr>
        <p:txBody>
          <a:bodyPr>
            <a:normAutofit fontScale="90000"/>
          </a:bodyPr>
          <a:lstStyle/>
          <a:p>
            <a:r>
              <a:rPr lang="en-US" dirty="0"/>
              <a:t>BUDGET</a:t>
            </a:r>
            <a:br>
              <a:rPr lang="en-US" dirty="0"/>
            </a:br>
            <a:r>
              <a:rPr lang="en-US" dirty="0"/>
              <a:t>	</a:t>
            </a:r>
            <a:r>
              <a:rPr lang="en-US" u="sng" dirty="0"/>
              <a:t>Line Item</a:t>
            </a:r>
            <a:r>
              <a:rPr lang="en-US" dirty="0"/>
              <a:t>      </a:t>
            </a:r>
            <a:r>
              <a:rPr lang="en-US" dirty="0" err="1"/>
              <a:t>vs</a:t>
            </a:r>
            <a:r>
              <a:rPr lang="en-US" dirty="0"/>
              <a:t>         </a:t>
            </a:r>
            <a:r>
              <a:rPr lang="en-US" u="sng" dirty="0"/>
              <a:t>Narrative</a:t>
            </a:r>
          </a:p>
        </p:txBody>
      </p:sp>
      <p:sp>
        <p:nvSpPr>
          <p:cNvPr id="4" name="Content Placeholder 3"/>
          <p:cNvSpPr>
            <a:spLocks noGrp="1"/>
          </p:cNvSpPr>
          <p:nvPr>
            <p:ph sz="half" idx="1"/>
          </p:nvPr>
        </p:nvSpPr>
        <p:spPr>
          <a:xfrm>
            <a:off x="578223" y="1417637"/>
            <a:ext cx="3973089" cy="4915799"/>
          </a:xfrm>
        </p:spPr>
        <p:txBody>
          <a:bodyPr/>
          <a:lstStyle/>
          <a:p>
            <a:r>
              <a:rPr lang="en-US" dirty="0"/>
              <a:t>Accounting Tool</a:t>
            </a:r>
          </a:p>
          <a:p>
            <a:r>
              <a:rPr lang="en-US" dirty="0"/>
              <a:t>DO NOT show how money is being invested</a:t>
            </a:r>
          </a:p>
          <a:p>
            <a:r>
              <a:rPr lang="en-US" dirty="0"/>
              <a:t>DO NOT show how volunteer time and talents are impacting the church</a:t>
            </a:r>
          </a:p>
          <a:p>
            <a:r>
              <a:rPr lang="en-US" dirty="0"/>
              <a:t>Should be used by the session</a:t>
            </a:r>
          </a:p>
          <a:p>
            <a:endParaRPr lang="en-US" dirty="0"/>
          </a:p>
        </p:txBody>
      </p:sp>
      <p:sp>
        <p:nvSpPr>
          <p:cNvPr id="5" name="Content Placeholder 4"/>
          <p:cNvSpPr>
            <a:spLocks noGrp="1"/>
          </p:cNvSpPr>
          <p:nvPr>
            <p:ph sz="half" idx="2"/>
          </p:nvPr>
        </p:nvSpPr>
        <p:spPr>
          <a:xfrm>
            <a:off x="4551312" y="1417637"/>
            <a:ext cx="4014464" cy="4915799"/>
          </a:xfrm>
        </p:spPr>
        <p:txBody>
          <a:bodyPr/>
          <a:lstStyle/>
          <a:p>
            <a:r>
              <a:rPr lang="en-US" dirty="0"/>
              <a:t>Visioning Tool</a:t>
            </a:r>
          </a:p>
          <a:p>
            <a:r>
              <a:rPr lang="en-US" dirty="0"/>
              <a:t>Shows the programs of the church having a positive impact</a:t>
            </a:r>
          </a:p>
          <a:p>
            <a:r>
              <a:rPr lang="en-US" dirty="0"/>
              <a:t>Inspires and helps us see our gifts are really making a difference</a:t>
            </a:r>
          </a:p>
          <a:p>
            <a:r>
              <a:rPr lang="en-US" dirty="0"/>
              <a:t>Help us to reframe finances to be about ministry</a:t>
            </a:r>
          </a:p>
          <a:p>
            <a:endParaRPr lang="en-US" dirty="0"/>
          </a:p>
        </p:txBody>
      </p:sp>
    </p:spTree>
    <p:extLst>
      <p:ext uri="{BB962C8B-B14F-4D97-AF65-F5344CB8AC3E}">
        <p14:creationId xmlns:p14="http://schemas.microsoft.com/office/powerpoint/2010/main" val="3618640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8224" y="424100"/>
            <a:ext cx="7987553" cy="993538"/>
          </a:xfrm>
        </p:spPr>
        <p:txBody>
          <a:bodyPr>
            <a:normAutofit fontScale="90000"/>
          </a:bodyPr>
          <a:lstStyle/>
          <a:p>
            <a:r>
              <a:rPr lang="en-US" dirty="0"/>
              <a:t>Steps toward creating your first Narrative Budget</a:t>
            </a:r>
          </a:p>
        </p:txBody>
      </p:sp>
      <p:sp>
        <p:nvSpPr>
          <p:cNvPr id="6" name="Content Placeholder 5"/>
          <p:cNvSpPr>
            <a:spLocks noGrp="1"/>
          </p:cNvSpPr>
          <p:nvPr>
            <p:ph idx="1"/>
          </p:nvPr>
        </p:nvSpPr>
        <p:spPr/>
        <p:txBody>
          <a:bodyPr>
            <a:normAutofit/>
          </a:bodyPr>
          <a:lstStyle/>
          <a:p>
            <a:pPr marL="655579" indent="-655579">
              <a:buFont typeface="+mj-lt"/>
              <a:buAutoNum type="arabicPeriod"/>
            </a:pPr>
            <a:r>
              <a:rPr lang="en-US" dirty="0"/>
              <a:t>Define your “Ministry Areas”</a:t>
            </a:r>
          </a:p>
          <a:p>
            <a:pPr marL="655579" indent="-655579">
              <a:buFont typeface="+mj-lt"/>
              <a:buAutoNum type="arabicPeriod"/>
            </a:pPr>
            <a:r>
              <a:rPr lang="en-US" dirty="0"/>
              <a:t>Allocate staff time to each area</a:t>
            </a:r>
          </a:p>
          <a:p>
            <a:pPr marL="655579" indent="-655579">
              <a:buFont typeface="+mj-lt"/>
              <a:buAutoNum type="arabicPeriod"/>
            </a:pPr>
            <a:r>
              <a:rPr lang="en-US" dirty="0"/>
              <a:t>Allocate all other resources proportionally to each area</a:t>
            </a:r>
          </a:p>
          <a:p>
            <a:pPr marL="655579" indent="-655579">
              <a:buFont typeface="+mj-lt"/>
              <a:buAutoNum type="arabicPeriod"/>
            </a:pPr>
            <a:r>
              <a:rPr lang="en-US" dirty="0"/>
              <a:t>Consider adding volunteer time to each area</a:t>
            </a:r>
          </a:p>
          <a:p>
            <a:pPr marL="655579" indent="-655579">
              <a:buFont typeface="+mj-lt"/>
              <a:buAutoNum type="arabicPeriod"/>
            </a:pPr>
            <a:r>
              <a:rPr lang="en-US" dirty="0"/>
              <a:t>Write about the successes of the past year in each area</a:t>
            </a:r>
          </a:p>
        </p:txBody>
      </p:sp>
    </p:spTree>
    <p:extLst>
      <p:ext uri="{BB962C8B-B14F-4D97-AF65-F5344CB8AC3E}">
        <p14:creationId xmlns:p14="http://schemas.microsoft.com/office/powerpoint/2010/main" val="4056262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Stewardship Campaign</a:t>
            </a:r>
          </a:p>
        </p:txBody>
      </p:sp>
      <p:sp>
        <p:nvSpPr>
          <p:cNvPr id="3" name="Content Placeholder 2"/>
          <p:cNvSpPr>
            <a:spLocks noGrp="1"/>
          </p:cNvSpPr>
          <p:nvPr>
            <p:ph idx="1"/>
          </p:nvPr>
        </p:nvSpPr>
        <p:spPr>
          <a:xfrm>
            <a:off x="878541" y="1622323"/>
            <a:ext cx="7386918" cy="4321278"/>
          </a:xfrm>
        </p:spPr>
        <p:txBody>
          <a:bodyPr>
            <a:normAutofit/>
          </a:bodyPr>
          <a:lstStyle/>
          <a:p>
            <a:pPr>
              <a:buFont typeface="Arial" panose="020B0604020202020204" pitchFamily="34" charset="0"/>
              <a:buChar char="•"/>
            </a:pPr>
            <a:r>
              <a:rPr lang="en-US" dirty="0"/>
              <a:t>Annual vs Year Round</a:t>
            </a:r>
          </a:p>
          <a:p>
            <a:pPr>
              <a:buFont typeface="Arial" panose="020B0604020202020204" pitchFamily="34" charset="0"/>
              <a:buChar char="•"/>
            </a:pPr>
            <a:r>
              <a:rPr lang="en-US" dirty="0"/>
              <a:t>Annual Campaign ties to strategic plan</a:t>
            </a:r>
          </a:p>
          <a:p>
            <a:pPr>
              <a:buFont typeface="Arial" panose="020B0604020202020204" pitchFamily="34" charset="0"/>
              <a:buChar char="•"/>
            </a:pPr>
            <a:r>
              <a:rPr lang="en-US" dirty="0"/>
              <a:t>Volunteers own budget and need for resources</a:t>
            </a:r>
          </a:p>
          <a:p>
            <a:pPr>
              <a:buFont typeface="Arial" panose="020B0604020202020204" pitchFamily="34" charset="0"/>
              <a:buChar char="•"/>
            </a:pPr>
            <a:r>
              <a:rPr lang="en-US" dirty="0"/>
              <a:t>Narrative Budget</a:t>
            </a:r>
          </a:p>
          <a:p>
            <a:pPr>
              <a:buFont typeface="Arial" panose="020B0604020202020204" pitchFamily="34" charset="0"/>
              <a:buChar char="•"/>
            </a:pPr>
            <a:r>
              <a:rPr lang="en-US" dirty="0"/>
              <a:t>Ask for the investment not the gift</a:t>
            </a:r>
          </a:p>
          <a:p>
            <a:pPr>
              <a:buFont typeface="Arial" panose="020B0604020202020204" pitchFamily="34" charset="0"/>
              <a:buChar char="•"/>
            </a:pPr>
            <a:r>
              <a:rPr lang="en-US" dirty="0"/>
              <a:t>Teach Tithing</a:t>
            </a:r>
          </a:p>
          <a:p>
            <a:pPr>
              <a:buFont typeface="Arial" panose="020B0604020202020204" pitchFamily="34" charset="0"/>
              <a:buChar char="•"/>
            </a:pPr>
            <a:r>
              <a:rPr lang="en-US" dirty="0"/>
              <a:t>Teach financial planning and debt management</a:t>
            </a:r>
          </a:p>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711753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914" y="714714"/>
            <a:ext cx="7472964" cy="284740"/>
          </a:xfrm>
        </p:spPr>
        <p:txBody>
          <a:bodyPr>
            <a:normAutofit fontScale="90000"/>
          </a:bodyPr>
          <a:lstStyle/>
          <a:p>
            <a:r>
              <a:rPr lang="en-US" dirty="0"/>
              <a:t>Six elements of an effective Financial Stewardship Campaign </a:t>
            </a:r>
          </a:p>
        </p:txBody>
      </p:sp>
      <p:sp>
        <p:nvSpPr>
          <p:cNvPr id="3" name="Content Placeholder 2"/>
          <p:cNvSpPr>
            <a:spLocks noGrp="1"/>
          </p:cNvSpPr>
          <p:nvPr>
            <p:ph idx="1"/>
          </p:nvPr>
        </p:nvSpPr>
        <p:spPr>
          <a:xfrm>
            <a:off x="578224" y="2479921"/>
            <a:ext cx="7987553" cy="3646242"/>
          </a:xfrm>
        </p:spPr>
        <p:txBody>
          <a:bodyPr>
            <a:noAutofit/>
          </a:bodyPr>
          <a:lstStyle/>
          <a:p>
            <a:r>
              <a:rPr lang="en-US" sz="2038" dirty="0"/>
              <a:t>Identify and celebrate what members value in their congregation</a:t>
            </a:r>
          </a:p>
          <a:p>
            <a:r>
              <a:rPr lang="en-US" sz="2038" dirty="0"/>
              <a:t>Inform members how their gifts are being used</a:t>
            </a:r>
          </a:p>
          <a:p>
            <a:r>
              <a:rPr lang="en-US" sz="2038" dirty="0"/>
              <a:t>Challenge members to a higher level of giving</a:t>
            </a:r>
          </a:p>
          <a:p>
            <a:r>
              <a:rPr lang="en-US" sz="2038" dirty="0"/>
              <a:t>Secure a financial commitment from members</a:t>
            </a:r>
          </a:p>
          <a:p>
            <a:r>
              <a:rPr lang="en-US" sz="2038" dirty="0"/>
              <a:t>Affirming members and acknowledging their response</a:t>
            </a:r>
          </a:p>
          <a:p>
            <a:r>
              <a:rPr lang="en-US" sz="2038" dirty="0"/>
              <a:t>Evaluate your program</a:t>
            </a:r>
          </a:p>
        </p:txBody>
      </p:sp>
      <p:pic>
        <p:nvPicPr>
          <p:cNvPr id="5" name="Picture 2" descr="https://encrypted-tbn0.gstatic.com/images?q=tbn:ANd9GcTdCLoG_ithYBgGJbAIQvUshoJZ0bduzzunTsk89gS6Sk6_DOMFcw"/>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429" y="216413"/>
            <a:ext cx="1281337" cy="1067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694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78224" y="1938460"/>
            <a:ext cx="7987553" cy="1143000"/>
          </a:xfrm>
          <a:prstGeom prst="rect">
            <a:avLst/>
          </a:prstGeom>
        </p:spPr>
        <p:txBody>
          <a:bodyPr vert="horz" lIns="89896" tIns="44948" rIns="89896" bIns="44948" rtlCol="0" anchor="ctr">
            <a:normAutofit/>
          </a:bodyPr>
          <a:lstStyle>
            <a:lvl1pPr algn="ctr" defTabSz="509412" rtl="0" eaLnBrk="1" latinLnBrk="0" hangingPunct="1">
              <a:spcBef>
                <a:spcPct val="0"/>
              </a:spcBef>
              <a:buNone/>
              <a:defRPr sz="4900" kern="1200">
                <a:solidFill>
                  <a:schemeClr val="tx1"/>
                </a:solidFill>
                <a:latin typeface="+mj-lt"/>
                <a:ea typeface="+mj-ea"/>
                <a:cs typeface="+mj-cs"/>
              </a:defRPr>
            </a:lvl1pPr>
          </a:lstStyle>
          <a:p>
            <a:endParaRPr lang="en-US" sz="4324" dirty="0"/>
          </a:p>
        </p:txBody>
      </p:sp>
      <p:sp>
        <p:nvSpPr>
          <p:cNvPr id="6" name="Title 1"/>
          <p:cNvSpPr txBox="1">
            <a:spLocks/>
          </p:cNvSpPr>
          <p:nvPr/>
        </p:nvSpPr>
        <p:spPr>
          <a:xfrm>
            <a:off x="578224" y="2143176"/>
            <a:ext cx="7987553" cy="1143000"/>
          </a:xfrm>
          <a:prstGeom prst="rect">
            <a:avLst/>
          </a:prstGeom>
        </p:spPr>
        <p:txBody>
          <a:bodyPr vert="horz" lIns="89896" tIns="44948" rIns="89896" bIns="44948" rtlCol="0" anchor="ctr">
            <a:normAutofit/>
          </a:bodyPr>
          <a:lstStyle>
            <a:lvl1pPr algn="ctr" defTabSz="509412" rtl="0" eaLnBrk="1" latinLnBrk="0" hangingPunct="1">
              <a:spcBef>
                <a:spcPct val="0"/>
              </a:spcBef>
              <a:buNone/>
              <a:defRPr sz="4900" kern="1200">
                <a:solidFill>
                  <a:schemeClr val="tx1"/>
                </a:solidFill>
                <a:latin typeface="+mj-lt"/>
                <a:ea typeface="+mj-ea"/>
                <a:cs typeface="+mj-cs"/>
              </a:defRPr>
            </a:lvl1pPr>
          </a:lstStyle>
          <a:p>
            <a:endParaRPr lang="en-US" sz="4324" dirty="0"/>
          </a:p>
        </p:txBody>
      </p:sp>
      <p:pic>
        <p:nvPicPr>
          <p:cNvPr id="1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447" y="0"/>
            <a:ext cx="8529106" cy="664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952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241" dirty="0"/>
              <a:t>Campaigns</a:t>
            </a:r>
          </a:p>
        </p:txBody>
      </p:sp>
      <p:sp>
        <p:nvSpPr>
          <p:cNvPr id="3" name="Content Placeholder 2"/>
          <p:cNvSpPr>
            <a:spLocks noGrp="1"/>
          </p:cNvSpPr>
          <p:nvPr>
            <p:ph idx="1"/>
          </p:nvPr>
        </p:nvSpPr>
        <p:spPr/>
        <p:txBody>
          <a:bodyPr>
            <a:normAutofit/>
          </a:bodyPr>
          <a:lstStyle/>
          <a:p>
            <a:r>
              <a:rPr lang="en-US" sz="2621" dirty="0"/>
              <a:t>Consecration Sunday</a:t>
            </a:r>
          </a:p>
          <a:p>
            <a:endParaRPr lang="en-US" sz="2621" dirty="0"/>
          </a:p>
          <a:p>
            <a:r>
              <a:rPr lang="en-US" sz="2621" dirty="0"/>
              <a:t>Sunday Campaigns</a:t>
            </a:r>
          </a:p>
          <a:p>
            <a:endParaRPr lang="en-US" sz="2621" dirty="0"/>
          </a:p>
          <a:p>
            <a:r>
              <a:rPr lang="en-US" sz="2621" dirty="0"/>
              <a:t>Direct Mailing Campaigns</a:t>
            </a:r>
          </a:p>
          <a:p>
            <a:endParaRPr lang="en-US" sz="2621" dirty="0"/>
          </a:p>
          <a:p>
            <a:r>
              <a:rPr lang="en-US" sz="2621" dirty="0"/>
              <a:t>All member visitation campaigns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78" y="2572263"/>
            <a:ext cx="1936376" cy="2581835"/>
          </a:xfrm>
          <a:prstGeom prst="rect">
            <a:avLst/>
          </a:prstGeom>
        </p:spPr>
      </p:pic>
    </p:spTree>
    <p:extLst>
      <p:ext uri="{BB962C8B-B14F-4D97-AF65-F5344CB8AC3E}">
        <p14:creationId xmlns:p14="http://schemas.microsoft.com/office/powerpoint/2010/main" val="517500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Pastors	</a:t>
            </a:r>
          </a:p>
        </p:txBody>
      </p:sp>
      <p:sp>
        <p:nvSpPr>
          <p:cNvPr id="3" name="Content Placeholder 2"/>
          <p:cNvSpPr>
            <a:spLocks noGrp="1"/>
          </p:cNvSpPr>
          <p:nvPr>
            <p:ph idx="1"/>
          </p:nvPr>
        </p:nvSpPr>
        <p:spPr/>
        <p:txBody>
          <a:bodyPr/>
          <a:lstStyle/>
          <a:p>
            <a:r>
              <a:rPr lang="en-US" dirty="0"/>
              <a:t>Talk about their own stewardship</a:t>
            </a:r>
          </a:p>
          <a:p>
            <a:r>
              <a:rPr lang="en-US" dirty="0"/>
              <a:t>Preach about generosity regularly</a:t>
            </a:r>
          </a:p>
          <a:p>
            <a:r>
              <a:rPr lang="en-US" dirty="0"/>
              <a:t>Be a story teller</a:t>
            </a:r>
          </a:p>
          <a:p>
            <a:r>
              <a:rPr lang="en-US" dirty="0"/>
              <a:t>Invite/ask</a:t>
            </a:r>
          </a:p>
          <a:p>
            <a:r>
              <a:rPr lang="en-US" dirty="0"/>
              <a:t>Say Thank You</a:t>
            </a:r>
          </a:p>
        </p:txBody>
      </p:sp>
    </p:spTree>
    <p:extLst>
      <p:ext uri="{BB962C8B-B14F-4D97-AF65-F5344CB8AC3E}">
        <p14:creationId xmlns:p14="http://schemas.microsoft.com/office/powerpoint/2010/main" val="1073405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a:t>
            </a:r>
          </a:p>
        </p:txBody>
      </p:sp>
      <p:sp>
        <p:nvSpPr>
          <p:cNvPr id="3" name="Content Placeholder 2"/>
          <p:cNvSpPr>
            <a:spLocks noGrp="1"/>
          </p:cNvSpPr>
          <p:nvPr>
            <p:ph idx="1"/>
          </p:nvPr>
        </p:nvSpPr>
        <p:spPr/>
        <p:txBody>
          <a:bodyPr/>
          <a:lstStyle/>
          <a:p>
            <a:r>
              <a:rPr lang="en-US" dirty="0"/>
              <a:t>Shares their stories</a:t>
            </a:r>
          </a:p>
          <a:p>
            <a:endParaRPr lang="en-US" dirty="0"/>
          </a:p>
          <a:p>
            <a:r>
              <a:rPr lang="en-US" dirty="0"/>
              <a:t>Supports the process</a:t>
            </a:r>
          </a:p>
          <a:p>
            <a:endParaRPr lang="en-US" dirty="0"/>
          </a:p>
          <a:p>
            <a:r>
              <a:rPr lang="en-US" dirty="0"/>
              <a:t>Be pledgers/tithers</a:t>
            </a:r>
          </a:p>
          <a:p>
            <a:endParaRPr lang="en-US" dirty="0"/>
          </a:p>
          <a:p>
            <a:r>
              <a:rPr lang="en-US" dirty="0"/>
              <a:t>Be leaders in stewardship</a:t>
            </a:r>
          </a:p>
        </p:txBody>
      </p:sp>
    </p:spTree>
    <p:extLst>
      <p:ext uri="{BB962C8B-B14F-4D97-AF65-F5344CB8AC3E}">
        <p14:creationId xmlns:p14="http://schemas.microsoft.com/office/powerpoint/2010/main" val="3645029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www.pensions.org/imageserver/pensions/images/sp.gif">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228600"/>
            <a:ext cx="28575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ttps://www.pensions.org/imageserver/pensions/images/sp.gif">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76200"/>
            <a:ext cx="28575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https://www.pensions.org/imageserver/pensions/images/sp.gif">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76200"/>
            <a:ext cx="28575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https://www.pensions.org/imageserver/pensions/images/sp.gif">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 y="228600"/>
            <a:ext cx="28575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Ministry Partnership Program - Presbyterian Foundation - Presbyterian Foundation - Internet Explorer"/>
          <p:cNvPicPr>
            <a:picLocks noChangeAspect="1"/>
          </p:cNvPicPr>
          <p:nvPr/>
        </p:nvPicPr>
        <p:blipFill rotWithShape="1">
          <a:blip r:embed="rId3">
            <a:extLst>
              <a:ext uri="{28A0092B-C50C-407E-A947-70E740481C1C}">
                <a14:useLocalDpi xmlns:a14="http://schemas.microsoft.com/office/drawing/2010/main" val="0"/>
              </a:ext>
            </a:extLst>
          </a:blip>
          <a:srcRect l="5493" t="7879" r="-875" b="350"/>
          <a:stretch/>
        </p:blipFill>
        <p:spPr>
          <a:xfrm>
            <a:off x="857250" y="552450"/>
            <a:ext cx="7437167" cy="5117760"/>
          </a:xfrm>
          <a:prstGeom prst="rect">
            <a:avLst/>
          </a:prstGeom>
          <a:effectLst>
            <a:glow rad="139700">
              <a:schemeClr val="bg1">
                <a:lumMod val="50000"/>
                <a:alpha val="40000"/>
              </a:schemeClr>
            </a:glow>
          </a:effectLst>
        </p:spPr>
      </p:pic>
    </p:spTree>
    <p:extLst>
      <p:ext uri="{BB962C8B-B14F-4D97-AF65-F5344CB8AC3E}">
        <p14:creationId xmlns:p14="http://schemas.microsoft.com/office/powerpoint/2010/main" val="111601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 Presbyterian Church - Luke 10:27- &quot;Thou shalt love the Lord thy God with all thy heart, a - Internet Explorer"/>
          <p:cNvPicPr>
            <a:picLocks noChangeAspect="1"/>
          </p:cNvPicPr>
          <p:nvPr/>
        </p:nvPicPr>
        <p:blipFill rotWithShape="1">
          <a:blip r:embed="rId2">
            <a:extLst>
              <a:ext uri="{28A0092B-C50C-407E-A947-70E740481C1C}">
                <a14:useLocalDpi xmlns:a14="http://schemas.microsoft.com/office/drawing/2010/main" val="0"/>
              </a:ext>
            </a:extLst>
          </a:blip>
          <a:srcRect l="2376" t="8990" r="3999" b="3428"/>
          <a:stretch/>
        </p:blipFill>
        <p:spPr>
          <a:xfrm>
            <a:off x="937260" y="651510"/>
            <a:ext cx="7338059" cy="4937760"/>
          </a:xfrm>
          <a:prstGeom prst="rect">
            <a:avLst/>
          </a:prstGeom>
          <a:effectLst>
            <a:glow rad="101600">
              <a:schemeClr val="bg1">
                <a:lumMod val="50000"/>
                <a:alpha val="60000"/>
              </a:schemeClr>
            </a:glow>
          </a:effectLst>
        </p:spPr>
      </p:pic>
      <p:sp>
        <p:nvSpPr>
          <p:cNvPr id="3" name="Down Arrow 2"/>
          <p:cNvSpPr/>
          <p:nvPr/>
        </p:nvSpPr>
        <p:spPr>
          <a:xfrm rot="-2040000">
            <a:off x="5863589" y="3233772"/>
            <a:ext cx="331470" cy="56007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842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110038"/>
            <a:ext cx="7772400" cy="1092365"/>
          </a:xfrm>
        </p:spPr>
        <p:txBody>
          <a:bodyPr>
            <a:normAutofit/>
          </a:bodyPr>
          <a:lstStyle/>
          <a:p>
            <a:r>
              <a:rPr lang="en-US" dirty="0"/>
              <a:t>Planned Giving</a:t>
            </a:r>
          </a:p>
        </p:txBody>
      </p:sp>
      <p:pic>
        <p:nvPicPr>
          <p:cNvPr id="9" name="Picture 8">
            <a:extLst>
              <a:ext uri="{FF2B5EF4-FFF2-40B4-BE49-F238E27FC236}">
                <a16:creationId xmlns:a16="http://schemas.microsoft.com/office/drawing/2014/main" id="{30DA5841-62D4-467B-82D7-340C2864F0F0}"/>
              </a:ext>
            </a:extLst>
          </p:cNvPr>
          <p:cNvPicPr>
            <a:picLocks noChangeAspect="1"/>
          </p:cNvPicPr>
          <p:nvPr/>
        </p:nvPicPr>
        <p:blipFill rotWithShape="1">
          <a:blip r:embed="rId2"/>
          <a:srcRect t="14115" b="13045"/>
          <a:stretch/>
        </p:blipFill>
        <p:spPr>
          <a:xfrm>
            <a:off x="0" y="1201779"/>
            <a:ext cx="9144000" cy="3709852"/>
          </a:xfrm>
          <a:prstGeom prst="rect">
            <a:avLst/>
          </a:prstGeom>
        </p:spPr>
      </p:pic>
    </p:spTree>
    <p:extLst>
      <p:ext uri="{BB962C8B-B14F-4D97-AF65-F5344CB8AC3E}">
        <p14:creationId xmlns:p14="http://schemas.microsoft.com/office/powerpoint/2010/main" val="1780013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Planned Giving Program</a:t>
            </a:r>
          </a:p>
        </p:txBody>
      </p:sp>
      <p:sp>
        <p:nvSpPr>
          <p:cNvPr id="3" name="Content Placeholder 2"/>
          <p:cNvSpPr>
            <a:spLocks noGrp="1"/>
          </p:cNvSpPr>
          <p:nvPr>
            <p:ph idx="1"/>
          </p:nvPr>
        </p:nvSpPr>
        <p:spPr/>
        <p:txBody>
          <a:bodyPr>
            <a:normAutofit/>
          </a:bodyPr>
          <a:lstStyle/>
          <a:p>
            <a:pPr lvl="0">
              <a:spcAft>
                <a:spcPts val="600"/>
              </a:spcAft>
            </a:pPr>
            <a:r>
              <a:rPr lang="en-US" dirty="0"/>
              <a:t>Keep the Pastor involved</a:t>
            </a:r>
          </a:p>
          <a:p>
            <a:pPr lvl="0">
              <a:spcAft>
                <a:spcPts val="600"/>
              </a:spcAft>
            </a:pPr>
            <a:r>
              <a:rPr lang="en-US" dirty="0"/>
              <a:t>Lay leadership has to be givers to the endowment (donors won’t support something if the leadership doesn’t support it)</a:t>
            </a:r>
          </a:p>
          <a:p>
            <a:pPr lvl="0">
              <a:spcAft>
                <a:spcPts val="600"/>
              </a:spcAft>
            </a:pPr>
            <a:r>
              <a:rPr lang="en-US" dirty="0"/>
              <a:t>Marketing plan</a:t>
            </a:r>
          </a:p>
          <a:p>
            <a:pPr lvl="0">
              <a:spcAft>
                <a:spcPts val="600"/>
              </a:spcAft>
            </a:pPr>
            <a:r>
              <a:rPr lang="en-US" dirty="0"/>
              <a:t>Thank-you event</a:t>
            </a:r>
          </a:p>
          <a:p>
            <a:pPr lvl="0">
              <a:spcAft>
                <a:spcPts val="600"/>
              </a:spcAft>
            </a:pPr>
            <a:r>
              <a:rPr lang="en-US" dirty="0"/>
              <a:t>Celebrate when the endowment makes a difference</a:t>
            </a:r>
          </a:p>
          <a:p>
            <a:pPr lvl="0">
              <a:spcAft>
                <a:spcPts val="600"/>
              </a:spcAft>
            </a:pPr>
            <a:r>
              <a:rPr lang="en-US" dirty="0"/>
              <a:t>Legacy Society</a:t>
            </a:r>
          </a:p>
        </p:txBody>
      </p:sp>
    </p:spTree>
    <p:extLst>
      <p:ext uri="{BB962C8B-B14F-4D97-AF65-F5344CB8AC3E}">
        <p14:creationId xmlns:p14="http://schemas.microsoft.com/office/powerpoint/2010/main" val="3247567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Planned Giving Program</a:t>
            </a:r>
          </a:p>
        </p:txBody>
      </p:sp>
      <p:sp>
        <p:nvSpPr>
          <p:cNvPr id="3" name="Content Placeholder 2"/>
          <p:cNvSpPr>
            <a:spLocks noGrp="1"/>
          </p:cNvSpPr>
          <p:nvPr>
            <p:ph idx="1"/>
          </p:nvPr>
        </p:nvSpPr>
        <p:spPr/>
        <p:txBody>
          <a:bodyPr>
            <a:normAutofit/>
          </a:bodyPr>
          <a:lstStyle/>
          <a:p>
            <a:pPr marL="0" lvl="0" indent="0">
              <a:spcAft>
                <a:spcPts val="600"/>
              </a:spcAft>
              <a:buNone/>
            </a:pPr>
            <a:r>
              <a:rPr lang="en-US" dirty="0"/>
              <a:t>				Three Major Components</a:t>
            </a:r>
          </a:p>
          <a:p>
            <a:pPr marL="0" lvl="0" indent="0">
              <a:spcAft>
                <a:spcPts val="600"/>
              </a:spcAft>
              <a:buNone/>
            </a:pPr>
            <a:r>
              <a:rPr lang="en-US" dirty="0"/>
              <a:t>						  Legacy Funds</a:t>
            </a:r>
          </a:p>
          <a:p>
            <a:pPr marL="0" lvl="0" indent="0">
              <a:spcAft>
                <a:spcPts val="600"/>
              </a:spcAft>
              <a:buNone/>
            </a:pPr>
            <a:endParaRPr lang="en-US" dirty="0"/>
          </a:p>
          <a:p>
            <a:pPr marL="1028700" lvl="1" indent="-514350">
              <a:spcAft>
                <a:spcPts val="600"/>
              </a:spcAft>
              <a:buAutoNum type="arabicPeriod"/>
            </a:pPr>
            <a:r>
              <a:rPr lang="en-US" dirty="0"/>
              <a:t>Spending Legacy Funds</a:t>
            </a:r>
          </a:p>
          <a:p>
            <a:pPr marL="1028700" lvl="1" indent="-514350">
              <a:spcAft>
                <a:spcPts val="600"/>
              </a:spcAft>
              <a:buAutoNum type="arabicPeriod"/>
            </a:pPr>
            <a:r>
              <a:rPr lang="en-US" dirty="0"/>
              <a:t>Investing Legacy Funds</a:t>
            </a:r>
          </a:p>
          <a:p>
            <a:pPr marL="1028700" lvl="1" indent="-514350">
              <a:spcAft>
                <a:spcPts val="600"/>
              </a:spcAft>
              <a:buAutoNum type="arabicPeriod"/>
            </a:pPr>
            <a:r>
              <a:rPr lang="en-US" dirty="0"/>
              <a:t>Growing Legacy Funds</a:t>
            </a:r>
          </a:p>
        </p:txBody>
      </p:sp>
    </p:spTree>
    <p:extLst>
      <p:ext uri="{BB962C8B-B14F-4D97-AF65-F5344CB8AC3E}">
        <p14:creationId xmlns:p14="http://schemas.microsoft.com/office/powerpoint/2010/main" val="2028957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878540" y="1607574"/>
            <a:ext cx="7537671" cy="4336027"/>
          </a:xfrm>
        </p:spPr>
        <p:txBody>
          <a:bodyPr>
            <a:normAutofit fontScale="92500" lnSpcReduction="20000"/>
          </a:bodyPr>
          <a:lstStyle/>
          <a:p>
            <a:pPr marL="0" indent="0">
              <a:buNone/>
            </a:pPr>
            <a:endParaRPr lang="en-US" dirty="0"/>
          </a:p>
          <a:p>
            <a:pPr>
              <a:buFont typeface="Arial" panose="020B0604020202020204" pitchFamily="34" charset="0"/>
              <a:buChar char="•"/>
            </a:pPr>
            <a:r>
              <a:rPr lang="en-US" dirty="0">
                <a:hlinkClick r:id="rId2"/>
              </a:rPr>
              <a:t>www.presbyterianfoundation.org</a:t>
            </a:r>
            <a:endParaRPr lang="en-US" dirty="0"/>
          </a:p>
          <a:p>
            <a:pPr marL="0" indent="0">
              <a:buNone/>
            </a:pPr>
            <a:endParaRPr lang="en-US" dirty="0"/>
          </a:p>
          <a:p>
            <a:pPr>
              <a:buFont typeface="Arial" panose="020B0604020202020204" pitchFamily="34" charset="0"/>
              <a:buChar char="•"/>
            </a:pPr>
            <a:r>
              <a:rPr lang="en-US" dirty="0">
                <a:hlinkClick r:id="rId3"/>
              </a:rPr>
              <a:t>www.stewardshipnavigator.org</a:t>
            </a: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hlinkClick r:id="rId4"/>
              </a:rPr>
              <a:t>www.newcovenantfunds.com</a:t>
            </a: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hlinkClick r:id="rId5"/>
              </a:rPr>
              <a:t>www.newcovenanttrust.com</a:t>
            </a:r>
            <a:endParaRPr lang="en-US" dirty="0"/>
          </a:p>
          <a:p>
            <a:pPr>
              <a:buFont typeface="Arial" panose="020B0604020202020204" pitchFamily="34" charset="0"/>
              <a:buChar char="•"/>
            </a:pPr>
            <a:endParaRPr lang="en-US" dirty="0">
              <a:hlinkClick r:id="rId6"/>
            </a:endParaRPr>
          </a:p>
          <a:p>
            <a:pPr>
              <a:buFont typeface="Arial" panose="020B0604020202020204" pitchFamily="34" charset="0"/>
              <a:buChar char="•"/>
            </a:pPr>
            <a:r>
              <a:rPr lang="en-US" dirty="0">
                <a:hlinkClick r:id="rId6"/>
              </a:rPr>
              <a:t>www.stewardshipresources.org</a:t>
            </a: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1803570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878540" y="1854154"/>
            <a:ext cx="7537671" cy="4336027"/>
          </a:xfrm>
        </p:spPr>
        <p:txBody>
          <a:bodyPr>
            <a:normAutofit fontScale="92500" lnSpcReduction="10000"/>
          </a:bodyPr>
          <a:lstStyle/>
          <a:p>
            <a:pPr marL="0" marR="0" lvl="0" indent="0">
              <a:spcBef>
                <a:spcPts val="0"/>
              </a:spcBef>
              <a:spcAft>
                <a:spcPts val="0"/>
              </a:spcAft>
              <a:buNone/>
            </a:pPr>
            <a:r>
              <a:rPr lang="en-US" sz="1800" dirty="0">
                <a:effectLst/>
                <a:latin typeface="Constantia" panose="02030602050306030303" pitchFamily="18" charset="0"/>
                <a:ea typeface="Calibri" panose="020F0502020204030204" pitchFamily="34" charset="0"/>
              </a:rPr>
              <a:t>Bolsinger, Tod. </a:t>
            </a:r>
            <a:r>
              <a:rPr lang="en-US" sz="1800" u="sng" dirty="0">
                <a:effectLst/>
                <a:latin typeface="Constantia" panose="02030602050306030303" pitchFamily="18" charset="0"/>
                <a:ea typeface="Calibri" panose="020F0502020204030204" pitchFamily="34" charset="0"/>
              </a:rPr>
              <a:t>Canoeing the Mountains – The Church in Uncharted Territory. </a:t>
            </a:r>
            <a:r>
              <a:rPr lang="en-US" sz="1800" dirty="0">
                <a:effectLst/>
                <a:latin typeface="Constantia" panose="02030602050306030303" pitchFamily="18" charset="0"/>
                <a:ea typeface="Calibri" panose="020F0502020204030204" pitchFamily="34" charset="0"/>
                <a:cs typeface="Arial" panose="020B0604020202020204" pitchFamily="34" charset="0"/>
              </a:rPr>
              <a:t>Downers Grove: InterVarsity Press - Praxis, 2015.</a:t>
            </a:r>
            <a:endParaRPr lang="en-US" sz="1800" dirty="0">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0"/>
              </a:spcAft>
              <a:buNone/>
            </a:pPr>
            <a:r>
              <a:rPr lang="en-US" sz="1800" dirty="0">
                <a:effectLst/>
                <a:latin typeface="Constantia" panose="02030602050306030303" pitchFamily="18" charset="0"/>
                <a:ea typeface="Calibri" panose="020F0502020204030204" pitchFamily="34" charset="0"/>
                <a:cs typeface="Times New Roman" panose="02020603050405020304" pitchFamily="18" charset="0"/>
              </a:rPr>
              <a:t>Christopher, J. Clif. </a:t>
            </a:r>
            <a:r>
              <a:rPr lang="en-US" sz="1800" u="sng" dirty="0">
                <a:effectLst/>
                <a:latin typeface="Constantia" panose="02030602050306030303" pitchFamily="18" charset="0"/>
                <a:ea typeface="Calibri" panose="020F0502020204030204" pitchFamily="34" charset="0"/>
                <a:cs typeface="Times New Roman" panose="02020603050405020304" pitchFamily="18" charset="0"/>
              </a:rPr>
              <a:t>Whose Offering Plate Is It?.</a:t>
            </a:r>
            <a:r>
              <a:rPr lang="en-US" sz="1800" dirty="0">
                <a:effectLst/>
                <a:latin typeface="Constantia" panose="02030602050306030303" pitchFamily="18" charset="0"/>
                <a:ea typeface="Calibri" panose="020F0502020204030204" pitchFamily="34" charset="0"/>
                <a:cs typeface="Times New Roman" panose="02020603050405020304" pitchFamily="18" charset="0"/>
              </a:rPr>
              <a:t>  Nashville: Abingdon Press, 2010</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latin typeface="Constantia" panose="02030602050306030303"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Constantia" panose="02030602050306030303" pitchFamily="18" charset="0"/>
                <a:ea typeface="Calibri" panose="020F0502020204030204" pitchFamily="34" charset="0"/>
                <a:cs typeface="Times New Roman" panose="02020603050405020304" pitchFamily="18" charset="0"/>
              </a:rPr>
              <a:t>Christopher, J. Clif. </a:t>
            </a:r>
            <a:r>
              <a:rPr lang="en-US" sz="1800" u="sng" dirty="0">
                <a:effectLst/>
                <a:latin typeface="Constantia" panose="02030602050306030303" pitchFamily="18" charset="0"/>
                <a:ea typeface="Calibri" panose="020F0502020204030204" pitchFamily="34" charset="0"/>
                <a:cs typeface="Times New Roman" panose="02020603050405020304" pitchFamily="18" charset="0"/>
              </a:rPr>
              <a:t>Not Your Parents’ Offering Plate.</a:t>
            </a:r>
            <a:r>
              <a:rPr lang="en-US" sz="1800" dirty="0">
                <a:effectLst/>
                <a:latin typeface="Constantia" panose="02030602050306030303" pitchFamily="18" charset="0"/>
                <a:ea typeface="Calibri" panose="020F0502020204030204" pitchFamily="34" charset="0"/>
                <a:cs typeface="Times New Roman" panose="02020603050405020304" pitchFamily="18" charset="0"/>
              </a:rPr>
              <a:t> Nashville: Abingdon Press, 2015</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Constantia" panose="02030602050306030303" pitchFamily="18" charset="0"/>
                <a:ea typeface="Calibri" panose="020F0502020204030204" pitchFamily="34" charset="0"/>
                <a:cs typeface="Times New Roman" panose="02020603050405020304" pitchFamily="18" charset="0"/>
              </a:rPr>
              <a:t>Christopher, J. Clif. </a:t>
            </a:r>
            <a:r>
              <a:rPr lang="en-US" sz="1800" u="sng" dirty="0">
                <a:effectLst/>
                <a:latin typeface="Constantia" panose="02030602050306030303" pitchFamily="18" charset="0"/>
                <a:ea typeface="Calibri" panose="020F0502020204030204" pitchFamily="34" charset="0"/>
                <a:cs typeface="Times New Roman" panose="02020603050405020304" pitchFamily="18" charset="0"/>
              </a:rPr>
              <a:t>Rich Church, Poor Church</a:t>
            </a:r>
            <a:r>
              <a:rPr lang="en-US" sz="1800" dirty="0">
                <a:effectLst/>
                <a:latin typeface="Constantia" panose="02030602050306030303" pitchFamily="18" charset="0"/>
                <a:ea typeface="Calibri" panose="020F0502020204030204" pitchFamily="34" charset="0"/>
                <a:cs typeface="Times New Roman" panose="02020603050405020304" pitchFamily="18" charset="0"/>
              </a:rPr>
              <a:t>. Nashville: Abingdon Press, 2012</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Constantia" panose="02030602050306030303" pitchFamily="18" charset="0"/>
                <a:ea typeface="Calibri" panose="020F0502020204030204" pitchFamily="34" charset="0"/>
                <a:cs typeface="Times New Roman" panose="02020603050405020304" pitchFamily="18" charset="0"/>
              </a:rPr>
              <a:t>Christopher, J. Clif. </a:t>
            </a:r>
            <a:r>
              <a:rPr lang="en-US" sz="1800" u="sng" dirty="0">
                <a:effectLst/>
                <a:latin typeface="Constantia" panose="02030602050306030303" pitchFamily="18" charset="0"/>
                <a:ea typeface="Calibri" panose="020F0502020204030204" pitchFamily="34" charset="0"/>
                <a:cs typeface="Times New Roman" panose="02020603050405020304" pitchFamily="18" charset="0"/>
              </a:rPr>
              <a:t>The Church Manual</a:t>
            </a:r>
            <a:r>
              <a:rPr lang="en-US" sz="1800" dirty="0">
                <a:effectLst/>
                <a:latin typeface="Constantia" panose="02030602050306030303" pitchFamily="18" charset="0"/>
                <a:ea typeface="Calibri" panose="020F0502020204030204" pitchFamily="34" charset="0"/>
                <a:cs typeface="Times New Roman" panose="02020603050405020304" pitchFamily="18" charset="0"/>
              </a:rPr>
              <a:t>. Nashville: Abingdon Press, 2014</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latin typeface="Constantia" panose="02030602050306030303"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Constantia" panose="02030602050306030303" pitchFamily="18" charset="0"/>
                <a:ea typeface="Calibri" panose="020F0502020204030204" pitchFamily="34" charset="0"/>
              </a:rPr>
              <a:t>Enright, William G. </a:t>
            </a:r>
            <a:r>
              <a:rPr lang="en-US" sz="1800" u="sng" dirty="0">
                <a:effectLst/>
                <a:latin typeface="Constantia" panose="02030602050306030303" pitchFamily="18" charset="0"/>
                <a:ea typeface="Calibri" panose="020F0502020204030204" pitchFamily="34" charset="0"/>
              </a:rPr>
              <a:t>Kitchen Table Giving – Reimagining How Congregations Connect with Their Donors. </a:t>
            </a:r>
            <a:r>
              <a:rPr lang="en-US" sz="1800" dirty="0">
                <a:effectLst/>
                <a:latin typeface="Constantia" panose="02030602050306030303" pitchFamily="18" charset="0"/>
                <a:ea typeface="Calibri" panose="020F0502020204030204" pitchFamily="34" charset="0"/>
              </a:rPr>
              <a:t>Columbia:  2019</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latin typeface="Constantia" panose="02030602050306030303"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Constantia" panose="02030602050306030303" pitchFamily="18" charset="0"/>
                <a:ea typeface="Calibri" panose="020F0502020204030204" pitchFamily="34" charset="0"/>
                <a:cs typeface="Times New Roman" panose="02020603050405020304" pitchFamily="18" charset="0"/>
              </a:rPr>
              <a:t>Gray, Joan S. </a:t>
            </a:r>
            <a:r>
              <a:rPr lang="en-US" sz="1800" u="sng" dirty="0">
                <a:effectLst/>
                <a:latin typeface="Constantia" panose="02030602050306030303" pitchFamily="18" charset="0"/>
                <a:ea typeface="Calibri" panose="020F0502020204030204" pitchFamily="34" charset="0"/>
                <a:cs typeface="Times New Roman" panose="02020603050405020304" pitchFamily="18" charset="0"/>
              </a:rPr>
              <a:t>Sailboat Church.</a:t>
            </a:r>
            <a:r>
              <a:rPr lang="en-US" sz="1800" dirty="0">
                <a:effectLst/>
                <a:latin typeface="Constantia" panose="02030602050306030303" pitchFamily="18" charset="0"/>
                <a:ea typeface="Calibri" panose="020F0502020204030204" pitchFamily="34" charset="0"/>
                <a:cs typeface="Times New Roman" panose="02020603050405020304" pitchFamily="18" charset="0"/>
              </a:rPr>
              <a:t> Louisville: Westminster John Knox Press, 2014 </a:t>
            </a:r>
            <a:endParaRPr lang="en-US" sz="1800" dirty="0">
              <a:effectLst/>
              <a:latin typeface="Calibri" panose="020F0502020204030204" pitchFamily="34" charset="0"/>
              <a:ea typeface="Calibri" panose="020F0502020204030204" pitchFamily="34" charset="0"/>
            </a:endParaRPr>
          </a:p>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1192286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Presbyterian Foundation</a:t>
            </a:r>
          </a:p>
        </p:txBody>
      </p:sp>
      <p:sp>
        <p:nvSpPr>
          <p:cNvPr id="3" name="Content Placeholder 2"/>
          <p:cNvSpPr>
            <a:spLocks noGrp="1"/>
          </p:cNvSpPr>
          <p:nvPr>
            <p:ph idx="1"/>
          </p:nvPr>
        </p:nvSpPr>
        <p:spPr/>
        <p:txBody>
          <a:bodyPr>
            <a:normAutofit/>
          </a:bodyPr>
          <a:lstStyle/>
          <a:p>
            <a:pPr marL="0" indent="0" algn="ctr">
              <a:buNone/>
            </a:pPr>
            <a:r>
              <a:rPr lang="en-US" sz="2800" dirty="0"/>
              <a:t>A vital part of the Presbyterian Church (U.S.A), the Foundation cultivates, attracts, and manages financial resources of individuals and institutions to serve Christ’s mission.</a:t>
            </a:r>
          </a:p>
          <a:p>
            <a:pPr marL="0" indent="0" algn="ctr">
              <a:buNone/>
            </a:pPr>
            <a:endParaRPr lang="en-US" sz="2800" dirty="0"/>
          </a:p>
          <a:p>
            <a:pPr marL="0" indent="0" algn="ctr">
              <a:buNone/>
            </a:pPr>
            <a:r>
              <a:rPr lang="en-US" sz="2800" dirty="0"/>
              <a:t>Established in 1799</a:t>
            </a:r>
          </a:p>
        </p:txBody>
      </p:sp>
      <p:sp>
        <p:nvSpPr>
          <p:cNvPr id="4" name="Text Placeholder 3"/>
          <p:cNvSpPr>
            <a:spLocks noGrp="1"/>
          </p:cNvSpPr>
          <p:nvPr>
            <p:ph type="body" sz="quarter" idx="14"/>
          </p:nvPr>
        </p:nvSpPr>
        <p:spPr>
          <a:xfrm>
            <a:off x="0" y="4798739"/>
            <a:ext cx="9144000" cy="738664"/>
          </a:xfrm>
        </p:spPr>
        <p:txBody>
          <a:bodyPr/>
          <a:lstStyle/>
          <a:p>
            <a:pPr algn="ctr"/>
            <a:r>
              <a:rPr lang="en-US" dirty="0"/>
              <a:t>Bringing People and Mission Together</a:t>
            </a:r>
          </a:p>
        </p:txBody>
      </p:sp>
    </p:spTree>
    <p:extLst>
      <p:ext uri="{BB962C8B-B14F-4D97-AF65-F5344CB8AC3E}">
        <p14:creationId xmlns:p14="http://schemas.microsoft.com/office/powerpoint/2010/main" val="829237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878540" y="1854154"/>
            <a:ext cx="7537671" cy="4336027"/>
          </a:xfrm>
        </p:spPr>
        <p:txBody>
          <a:bodyPr>
            <a:normAutofit fontScale="92500" lnSpcReduction="20000"/>
          </a:bodyPr>
          <a:lstStyle/>
          <a:p>
            <a:pPr marL="0" marR="0" lvl="0" indent="0">
              <a:spcBef>
                <a:spcPts val="0"/>
              </a:spcBef>
              <a:spcAft>
                <a:spcPts val="0"/>
              </a:spcAft>
              <a:buNone/>
            </a:pPr>
            <a:r>
              <a:rPr lang="en-US" sz="1800" dirty="0">
                <a:effectLst/>
                <a:latin typeface="Constantia" panose="02030602050306030303" pitchFamily="18" charset="0"/>
                <a:ea typeface="Calibri" panose="020F0502020204030204" pitchFamily="34" charset="0"/>
              </a:rPr>
              <a:t>Jamieson, Janet T. and Jamieson, Philip D. </a:t>
            </a:r>
            <a:r>
              <a:rPr lang="en-US" sz="1800" u="sng" dirty="0">
                <a:effectLst/>
                <a:latin typeface="Constantia" panose="02030602050306030303" pitchFamily="18" charset="0"/>
                <a:ea typeface="Calibri" panose="020F0502020204030204" pitchFamily="34" charset="0"/>
              </a:rPr>
              <a:t>Ministry and Money – A Practical Guide for Pastors. </a:t>
            </a:r>
            <a:r>
              <a:rPr lang="en-US" sz="1800" dirty="0">
                <a:effectLst/>
                <a:latin typeface="Constantia" panose="02030602050306030303" pitchFamily="18" charset="0"/>
                <a:ea typeface="Calibri" panose="020F0502020204030204" pitchFamily="34" charset="0"/>
              </a:rPr>
              <a:t>Louisville:  Westminster John Knox Press, 2009</a:t>
            </a:r>
            <a:endParaRPr lang="en-US" sz="1800" dirty="0">
              <a:latin typeface="Calibri" panose="020F0502020204030204" pitchFamily="34" charset="0"/>
              <a:ea typeface="Calibri" panose="020F0502020204030204" pitchFamily="34" charset="0"/>
            </a:endParaRPr>
          </a:p>
          <a:p>
            <a:pPr marL="0" marR="0" lvl="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800" dirty="0">
                <a:effectLst/>
                <a:latin typeface="Constantia" panose="02030602050306030303" pitchFamily="18" charset="0"/>
                <a:ea typeface="Calibri" panose="020F0502020204030204" pitchFamily="34" charset="0"/>
                <a:cs typeface="Times New Roman" panose="02020603050405020304" pitchFamily="18" charset="0"/>
              </a:rPr>
              <a:t>Lane, Charles R. and </a:t>
            </a:r>
            <a:r>
              <a:rPr lang="en-US" sz="1800" dirty="0" err="1">
                <a:effectLst/>
                <a:latin typeface="Constantia" panose="02030602050306030303" pitchFamily="18" charset="0"/>
                <a:ea typeface="Calibri" panose="020F0502020204030204" pitchFamily="34" charset="0"/>
                <a:cs typeface="Times New Roman" panose="02020603050405020304" pitchFamily="18" charset="0"/>
              </a:rPr>
              <a:t>Duddy</a:t>
            </a:r>
            <a:r>
              <a:rPr lang="en-US" sz="1800" dirty="0">
                <a:effectLst/>
                <a:latin typeface="Constantia" panose="02030602050306030303" pitchFamily="18" charset="0"/>
                <a:ea typeface="Calibri" panose="020F0502020204030204" pitchFamily="34" charset="0"/>
                <a:cs typeface="Times New Roman" panose="02020603050405020304" pitchFamily="18" charset="0"/>
              </a:rPr>
              <a:t> </a:t>
            </a:r>
            <a:r>
              <a:rPr lang="en-US" sz="1800" dirty="0" err="1">
                <a:effectLst/>
                <a:latin typeface="Constantia" panose="02030602050306030303" pitchFamily="18" charset="0"/>
                <a:ea typeface="Calibri" panose="020F0502020204030204" pitchFamily="34" charset="0"/>
                <a:cs typeface="Times New Roman" panose="02020603050405020304" pitchFamily="18" charset="0"/>
              </a:rPr>
              <a:t>Pomroy</a:t>
            </a:r>
            <a:r>
              <a:rPr lang="en-US" sz="1800" dirty="0">
                <a:effectLst/>
                <a:latin typeface="Constantia" panose="02030602050306030303" pitchFamily="18" charset="0"/>
                <a:ea typeface="Calibri" panose="020F0502020204030204" pitchFamily="34" charset="0"/>
                <a:cs typeface="Times New Roman" panose="02020603050405020304" pitchFamily="18" charset="0"/>
              </a:rPr>
              <a:t>, Grace. </a:t>
            </a:r>
            <a:r>
              <a:rPr lang="en-US" sz="1800" u="sng" dirty="0">
                <a:effectLst/>
                <a:latin typeface="Constantia" panose="02030602050306030303" pitchFamily="18" charset="0"/>
                <a:ea typeface="Calibri" panose="020F0502020204030204" pitchFamily="34" charset="0"/>
                <a:cs typeface="Times New Roman" panose="02020603050405020304" pitchFamily="18" charset="0"/>
              </a:rPr>
              <a:t>Embracing Stewardship</a:t>
            </a:r>
            <a:r>
              <a:rPr lang="en-US" sz="1800" dirty="0">
                <a:effectLst/>
                <a:latin typeface="Constantia" panose="02030602050306030303" pitchFamily="18" charset="0"/>
                <a:ea typeface="Calibri" panose="020F0502020204030204" pitchFamily="34" charset="0"/>
                <a:cs typeface="Times New Roman" panose="02020603050405020304" pitchFamily="18" charset="0"/>
              </a:rPr>
              <a:t>. Maple Grove: Embracing Stewardship, LLC, 2016</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latin typeface="Constantia" panose="02030602050306030303"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Constantia" panose="02030602050306030303" pitchFamily="18" charset="0"/>
                <a:ea typeface="Calibri" panose="020F0502020204030204" pitchFamily="34" charset="0"/>
              </a:rPr>
              <a:t>Law, Eric H. F. </a:t>
            </a:r>
            <a:r>
              <a:rPr lang="en-US" sz="1800" u="sng" dirty="0">
                <a:effectLst/>
                <a:latin typeface="Constantia" panose="02030602050306030303" pitchFamily="18" charset="0"/>
                <a:ea typeface="Calibri" panose="020F0502020204030204" pitchFamily="34" charset="0"/>
              </a:rPr>
              <a:t>Holy Currencies – 6 Blessings for Sustainable Missional Ministries. </a:t>
            </a:r>
            <a:endParaRPr lang="en-US" sz="1800" u="sng"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onstantia" panose="02030602050306030303" pitchFamily="18" charset="0"/>
                <a:ea typeface="Calibri" panose="020F0502020204030204" pitchFamily="34" charset="0"/>
              </a:rPr>
              <a:t>St. Louis:  Chalice Press, 2013  (Gifted to all of us by Steve Wirth)</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latin typeface="Constantia" panose="02030602050306030303"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Constantia" panose="02030602050306030303" pitchFamily="18" charset="0"/>
                <a:ea typeface="Calibri" panose="020F0502020204030204" pitchFamily="34" charset="0"/>
                <a:cs typeface="Times New Roman" panose="02020603050405020304" pitchFamily="18" charset="0"/>
              </a:rPr>
              <a:t>McKenzie, Scott and Miller, Kristine. </a:t>
            </a:r>
            <a:r>
              <a:rPr lang="en-US" sz="1800" u="sng" dirty="0">
                <a:effectLst/>
                <a:latin typeface="Constantia" panose="02030602050306030303" pitchFamily="18" charset="0"/>
                <a:ea typeface="Calibri" panose="020F0502020204030204" pitchFamily="34" charset="0"/>
                <a:cs typeface="Times New Roman" panose="02020603050405020304" pitchFamily="18" charset="0"/>
              </a:rPr>
              <a:t>Bounty</a:t>
            </a:r>
            <a:r>
              <a:rPr lang="en-US" sz="1800" dirty="0">
                <a:effectLst/>
                <a:latin typeface="Constantia" panose="02030602050306030303" pitchFamily="18" charset="0"/>
                <a:ea typeface="Calibri" panose="020F0502020204030204" pitchFamily="34" charset="0"/>
                <a:cs typeface="Times New Roman" panose="02020603050405020304" pitchFamily="18" charset="0"/>
              </a:rPr>
              <a:t>. Nashville: Abingdon Press, 2013</a:t>
            </a:r>
            <a:endParaRPr lang="en-US" sz="1800" dirty="0">
              <a:effectLst/>
              <a:latin typeface="+mn-lt"/>
              <a:ea typeface="Calibri" panose="020F0502020204030204" pitchFamily="34" charset="0"/>
            </a:endParaRPr>
          </a:p>
          <a:p>
            <a:pPr marL="0" marR="0" indent="0">
              <a:spcBef>
                <a:spcPts val="0"/>
              </a:spcBef>
              <a:spcAft>
                <a:spcPts val="0"/>
              </a:spcAft>
              <a:buNone/>
            </a:pPr>
            <a:endParaRPr lang="en-US" sz="1800" dirty="0">
              <a:solidFill>
                <a:srgbClr val="767171"/>
              </a:solidFill>
              <a:latin typeface="Constantia" panose="02030602050306030303"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Constantia" panose="02030602050306030303" pitchFamily="18" charset="0"/>
                <a:ea typeface="Calibri" panose="020F0502020204030204" pitchFamily="34" charset="0"/>
                <a:cs typeface="Times New Roman" panose="02020603050405020304" pitchFamily="18" charset="0"/>
              </a:rPr>
              <a:t>Nouwen, Henri J. M.  </a:t>
            </a:r>
            <a:r>
              <a:rPr lang="en-US" sz="1800" u="sng" dirty="0">
                <a:effectLst/>
                <a:latin typeface="Constantia" panose="02030602050306030303" pitchFamily="18" charset="0"/>
                <a:ea typeface="Calibri" panose="020F0502020204030204" pitchFamily="34" charset="0"/>
                <a:cs typeface="Times New Roman" panose="02020603050405020304" pitchFamily="18" charset="0"/>
              </a:rPr>
              <a:t>A Spirituality of Fundraising.</a:t>
            </a:r>
            <a:r>
              <a:rPr lang="en-US" sz="1800" dirty="0">
                <a:effectLst/>
                <a:latin typeface="Constantia" panose="02030602050306030303" pitchFamily="18" charset="0"/>
                <a:ea typeface="Calibri" panose="020F0502020204030204" pitchFamily="34" charset="0"/>
                <a:cs typeface="Times New Roman" panose="02020603050405020304" pitchFamily="18" charset="0"/>
              </a:rPr>
              <a:t> Nashville: The Upper Room, 2011 </a:t>
            </a:r>
          </a:p>
          <a:p>
            <a:pPr marL="0" marR="0" indent="0">
              <a:spcBef>
                <a:spcPts val="0"/>
              </a:spcBef>
              <a:spcAft>
                <a:spcPts val="0"/>
              </a:spcAft>
              <a:buNone/>
            </a:pPr>
            <a:endParaRPr lang="en-US" sz="1800" dirty="0">
              <a:effectLst/>
              <a:latin typeface="Constantia" panose="02030602050306030303"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err="1">
                <a:effectLst/>
                <a:latin typeface="Constantia" panose="02030602050306030303" pitchFamily="18" charset="0"/>
                <a:ea typeface="Calibri" panose="020F0502020204030204" pitchFamily="34" charset="0"/>
                <a:cs typeface="Times New Roman" panose="02020603050405020304" pitchFamily="18" charset="0"/>
              </a:rPr>
              <a:t>Panas</a:t>
            </a:r>
            <a:r>
              <a:rPr lang="en-US" sz="1800" dirty="0">
                <a:effectLst/>
                <a:latin typeface="Constantia" panose="02030602050306030303" pitchFamily="18" charset="0"/>
                <a:ea typeface="Calibri" panose="020F0502020204030204" pitchFamily="34" charset="0"/>
                <a:cs typeface="Times New Roman" panose="02020603050405020304" pitchFamily="18" charset="0"/>
              </a:rPr>
              <a:t>, Jerold. </a:t>
            </a:r>
            <a:r>
              <a:rPr lang="en-US" sz="1800" u="sng" dirty="0">
                <a:effectLst/>
                <a:latin typeface="Constantia" panose="02030602050306030303" pitchFamily="18" charset="0"/>
                <a:ea typeface="Calibri" panose="020F0502020204030204" pitchFamily="34" charset="0"/>
                <a:cs typeface="Times New Roman" panose="02020603050405020304" pitchFamily="18" charset="0"/>
              </a:rPr>
              <a:t>Asking.</a:t>
            </a:r>
            <a:r>
              <a:rPr lang="en-US" sz="1800" dirty="0">
                <a:effectLst/>
                <a:latin typeface="Constantia" panose="02030602050306030303" pitchFamily="18" charset="0"/>
                <a:ea typeface="Calibri" panose="020F0502020204030204" pitchFamily="34" charset="0"/>
                <a:cs typeface="Times New Roman" panose="02020603050405020304" pitchFamily="18" charset="0"/>
              </a:rPr>
              <a:t> Medfield: Emerson &amp; Church, 2009</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Constantia" panose="02030602050306030303" pitchFamily="18" charset="0"/>
                <a:ea typeface="Calibri" panose="020F0502020204030204" pitchFamily="34" charset="0"/>
                <a:cs typeface="Times New Roman" panose="02020603050405020304" pitchFamily="18" charset="0"/>
              </a:rPr>
              <a:t>Stanley, Thomas J. Ph.D. and </a:t>
            </a:r>
            <a:r>
              <a:rPr lang="en-US" sz="1800" dirty="0" err="1">
                <a:effectLst/>
                <a:latin typeface="Constantia" panose="02030602050306030303" pitchFamily="18" charset="0"/>
                <a:ea typeface="Calibri" panose="020F0502020204030204" pitchFamily="34" charset="0"/>
                <a:cs typeface="Times New Roman" panose="02020603050405020304" pitchFamily="18" charset="0"/>
              </a:rPr>
              <a:t>Danko</a:t>
            </a:r>
            <a:r>
              <a:rPr lang="en-US" sz="1800" dirty="0">
                <a:effectLst/>
                <a:latin typeface="Constantia" panose="02030602050306030303" pitchFamily="18" charset="0"/>
                <a:ea typeface="Calibri" panose="020F0502020204030204" pitchFamily="34" charset="0"/>
                <a:cs typeface="Times New Roman" panose="02020603050405020304" pitchFamily="18" charset="0"/>
              </a:rPr>
              <a:t>, William D. Ph.D. </a:t>
            </a:r>
            <a:r>
              <a:rPr lang="en-US" sz="1800" u="sng" dirty="0">
                <a:effectLst/>
                <a:latin typeface="Constantia" panose="02030602050306030303" pitchFamily="18" charset="0"/>
                <a:ea typeface="Calibri" panose="020F0502020204030204" pitchFamily="34" charset="0"/>
                <a:cs typeface="Times New Roman" panose="02020603050405020304" pitchFamily="18" charset="0"/>
              </a:rPr>
              <a:t>The Millionaire Next Door.</a:t>
            </a:r>
            <a:r>
              <a:rPr lang="en-US" sz="1800" dirty="0">
                <a:effectLst/>
                <a:latin typeface="Constantia" panose="02030602050306030303" pitchFamily="18" charset="0"/>
                <a:ea typeface="Calibri" panose="020F0502020204030204" pitchFamily="34" charset="0"/>
                <a:cs typeface="Times New Roman" panose="02020603050405020304" pitchFamily="18" charset="0"/>
              </a:rPr>
              <a:t> Boulder: Taylor Trade Publishing, 1996</a:t>
            </a:r>
            <a:r>
              <a:rPr lang="en-US" sz="1800"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a:buFont typeface="Arial" panose="020B0604020202020204" pitchFamily="34" charset="0"/>
              <a:buChar char="•"/>
            </a:pPr>
            <a:endParaRPr lang="en-US" dirty="0"/>
          </a:p>
        </p:txBody>
      </p:sp>
    </p:spTree>
    <p:extLst>
      <p:ext uri="{BB962C8B-B14F-4D97-AF65-F5344CB8AC3E}">
        <p14:creationId xmlns:p14="http://schemas.microsoft.com/office/powerpoint/2010/main" val="4159966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0" y="2313642"/>
            <a:ext cx="9144000" cy="2400657"/>
          </a:xfrm>
        </p:spPr>
        <p:txBody>
          <a:bodyPr/>
          <a:lstStyle/>
          <a:p>
            <a:r>
              <a:rPr lang="en-US" altLang="en-US" sz="3200" b="1" i="1" dirty="0">
                <a:solidFill>
                  <a:schemeClr val="bg1"/>
                </a:solidFill>
                <a:latin typeface="Adobe Garamond Pro" pitchFamily="18" charset="0"/>
                <a:ea typeface="MS PGothic" pitchFamily="34" charset="-128"/>
              </a:rPr>
              <a:t>Don’t judge each day by the harvest you reap,  </a:t>
            </a:r>
            <a:br>
              <a:rPr lang="en-US" altLang="en-US" sz="3200" b="1" i="1" dirty="0">
                <a:solidFill>
                  <a:schemeClr val="bg1"/>
                </a:solidFill>
                <a:latin typeface="Adobe Garamond Pro" pitchFamily="18" charset="0"/>
                <a:ea typeface="MS PGothic" pitchFamily="34" charset="-128"/>
              </a:rPr>
            </a:br>
            <a:r>
              <a:rPr lang="en-US" altLang="en-US" sz="3200" b="1" i="1" dirty="0">
                <a:solidFill>
                  <a:schemeClr val="bg1"/>
                </a:solidFill>
                <a:latin typeface="Adobe Garamond Pro" pitchFamily="18" charset="0"/>
                <a:ea typeface="MS PGothic" pitchFamily="34" charset="-128"/>
              </a:rPr>
              <a:t>      but by the seeds you plant.</a:t>
            </a:r>
            <a:endParaRPr lang="en-US" altLang="en-US" b="1" i="1" dirty="0">
              <a:solidFill>
                <a:schemeClr val="bg1"/>
              </a:solidFill>
              <a:latin typeface="Adobe Garamond Pro" pitchFamily="18" charset="0"/>
              <a:ea typeface="MS PGothic" pitchFamily="34" charset="-128"/>
            </a:endParaRPr>
          </a:p>
          <a:p>
            <a:pPr algn="r"/>
            <a:r>
              <a:rPr lang="en-US" dirty="0">
                <a:solidFill>
                  <a:schemeClr val="bg1"/>
                </a:solidFill>
              </a:rPr>
              <a:t>Robert Louis Stevenson</a:t>
            </a:r>
          </a:p>
        </p:txBody>
      </p:sp>
    </p:spTree>
    <p:extLst>
      <p:ext uri="{BB962C8B-B14F-4D97-AF65-F5344CB8AC3E}">
        <p14:creationId xmlns:p14="http://schemas.microsoft.com/office/powerpoint/2010/main" val="2865094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srcRect t="16051" b="16051"/>
          <a:stretch>
            <a:fillRect/>
          </a:stretch>
        </p:blipFill>
        <p:spPr/>
      </p:pic>
      <p:sp>
        <p:nvSpPr>
          <p:cNvPr id="8" name="TextBox 7"/>
          <p:cNvSpPr txBox="1"/>
          <p:nvPr/>
        </p:nvSpPr>
        <p:spPr>
          <a:xfrm>
            <a:off x="3899647" y="1846154"/>
            <a:ext cx="4592765" cy="988604"/>
          </a:xfrm>
          <a:prstGeom prst="rect">
            <a:avLst/>
          </a:prstGeom>
          <a:noFill/>
        </p:spPr>
        <p:txBody>
          <a:bodyPr wrap="square" rtlCol="0">
            <a:spAutoFit/>
          </a:bodyPr>
          <a:lstStyle/>
          <a:p>
            <a:pPr algn="ctr"/>
            <a:r>
              <a:rPr lang="en-US" sz="5824" b="1" dirty="0">
                <a:solidFill>
                  <a:srgbClr val="0A559B"/>
                </a:solidFill>
                <a:latin typeface="+mj-lt"/>
                <a:cs typeface="Friz Quadrata"/>
              </a:rPr>
              <a:t> </a:t>
            </a:r>
            <a:endParaRPr lang="en-US" sz="5824" b="1" baseline="30000" dirty="0">
              <a:solidFill>
                <a:srgbClr val="0A559B"/>
              </a:solidFill>
              <a:latin typeface="+mj-lt"/>
              <a:cs typeface="Friz Quadrata"/>
            </a:endParaRPr>
          </a:p>
        </p:txBody>
      </p:sp>
      <p:sp>
        <p:nvSpPr>
          <p:cNvPr id="2" name="Title 1"/>
          <p:cNvSpPr>
            <a:spLocks noGrp="1"/>
          </p:cNvSpPr>
          <p:nvPr>
            <p:ph type="ctrTitle"/>
          </p:nvPr>
        </p:nvSpPr>
        <p:spPr/>
        <p:txBody>
          <a:bodyPr>
            <a:normAutofit/>
          </a:bodyPr>
          <a:lstStyle/>
          <a:p>
            <a:r>
              <a:rPr lang="en-US" dirty="0">
                <a:solidFill>
                  <a:srgbClr val="0A559B"/>
                </a:solidFill>
                <a:cs typeface="Friz Quadrata"/>
              </a:rPr>
              <a:t> Presbyterian Foundation</a:t>
            </a:r>
            <a:endParaRPr lang="en-US" dirty="0"/>
          </a:p>
        </p:txBody>
      </p:sp>
    </p:spTree>
    <p:extLst>
      <p:ext uri="{BB962C8B-B14F-4D97-AF65-F5344CB8AC3E}">
        <p14:creationId xmlns:p14="http://schemas.microsoft.com/office/powerpoint/2010/main" val="2746710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15D9A6B-C6CB-470E-A304-05DCA162FFD3}"/>
              </a:ext>
            </a:extLst>
          </p:cNvPr>
          <p:cNvSpPr txBox="1"/>
          <p:nvPr/>
        </p:nvSpPr>
        <p:spPr>
          <a:xfrm>
            <a:off x="4336330" y="2997723"/>
            <a:ext cx="4399602" cy="2031325"/>
          </a:xfrm>
          <a:prstGeom prst="rect">
            <a:avLst/>
          </a:prstGeom>
          <a:noFill/>
        </p:spPr>
        <p:txBody>
          <a:bodyPr wrap="none" rtlCol="0">
            <a:spAutoFit/>
          </a:bodyPr>
          <a:lstStyle/>
          <a:p>
            <a:r>
              <a:rPr lang="en-US" dirty="0">
                <a:latin typeface="Franklin Gothic Book" panose="020B0503020102020204" pitchFamily="34" charset="0"/>
              </a:rPr>
              <a:t>Dr. Stephen Keizer</a:t>
            </a:r>
          </a:p>
          <a:p>
            <a:r>
              <a:rPr lang="en-US" dirty="0">
                <a:latin typeface="Franklin Gothic Book" panose="020B0503020102020204" pitchFamily="34" charset="0"/>
              </a:rPr>
              <a:t>Vice President – Ministry Relations</a:t>
            </a:r>
          </a:p>
          <a:p>
            <a:r>
              <a:rPr lang="en-US" dirty="0">
                <a:latin typeface="Franklin Gothic Book" panose="020B0503020102020204" pitchFamily="34" charset="0"/>
              </a:rPr>
              <a:t>Presbyterian Foundation</a:t>
            </a:r>
          </a:p>
          <a:p>
            <a:r>
              <a:rPr lang="en-US" dirty="0">
                <a:latin typeface="Franklin Gothic Book" panose="020B0503020102020204" pitchFamily="34" charset="0"/>
              </a:rPr>
              <a:t>5740 W </a:t>
            </a:r>
            <a:r>
              <a:rPr lang="en-US" dirty="0" err="1">
                <a:latin typeface="Franklin Gothic Book" panose="020B0503020102020204" pitchFamily="34" charset="0"/>
              </a:rPr>
              <a:t>Heverly</a:t>
            </a:r>
            <a:r>
              <a:rPr lang="en-US" dirty="0">
                <a:latin typeface="Franklin Gothic Book" panose="020B0503020102020204" pitchFamily="34" charset="0"/>
              </a:rPr>
              <a:t> Dr</a:t>
            </a:r>
          </a:p>
          <a:p>
            <a:r>
              <a:rPr lang="en-US" dirty="0">
                <a:latin typeface="Franklin Gothic Book" panose="020B0503020102020204" pitchFamily="34" charset="0"/>
              </a:rPr>
              <a:t>Portage MI 49024</a:t>
            </a:r>
          </a:p>
          <a:p>
            <a:r>
              <a:rPr lang="en-US" dirty="0">
                <a:latin typeface="Franklin Gothic Book" panose="020B0503020102020204" pitchFamily="34" charset="0"/>
              </a:rPr>
              <a:t>866-317-0751</a:t>
            </a:r>
          </a:p>
          <a:p>
            <a:r>
              <a:rPr lang="en-US" dirty="0">
                <a:latin typeface="Franklin Gothic Book" panose="020B0503020102020204" pitchFamily="34" charset="0"/>
              </a:rPr>
              <a:t>stephen.keizer@presbyterianfoundation.org</a:t>
            </a:r>
          </a:p>
        </p:txBody>
      </p:sp>
      <p:sp>
        <p:nvSpPr>
          <p:cNvPr id="6" name="Title 1">
            <a:extLst>
              <a:ext uri="{FF2B5EF4-FFF2-40B4-BE49-F238E27FC236}">
                <a16:creationId xmlns:a16="http://schemas.microsoft.com/office/drawing/2014/main" id="{E08E73E1-AD70-4A2A-ACC3-12E67685C96F}"/>
              </a:ext>
            </a:extLst>
          </p:cNvPr>
          <p:cNvSpPr>
            <a:spLocks noGrp="1"/>
          </p:cNvSpPr>
          <p:nvPr>
            <p:ph type="title"/>
          </p:nvPr>
        </p:nvSpPr>
        <p:spPr>
          <a:xfrm>
            <a:off x="457200" y="457366"/>
            <a:ext cx="8229600" cy="801748"/>
          </a:xfrm>
        </p:spPr>
        <p:txBody>
          <a:bodyPr/>
          <a:lstStyle/>
          <a:p>
            <a:r>
              <a:rPr lang="en-US" dirty="0"/>
              <a:t>Presbyterian Foundation</a:t>
            </a:r>
          </a:p>
        </p:txBody>
      </p:sp>
      <p:pic>
        <p:nvPicPr>
          <p:cNvPr id="5" name="Picture 4">
            <a:extLst>
              <a:ext uri="{FF2B5EF4-FFF2-40B4-BE49-F238E27FC236}">
                <a16:creationId xmlns:a16="http://schemas.microsoft.com/office/drawing/2014/main" id="{E461FB5B-633A-435F-AC4B-FE847AE6249F}"/>
              </a:ext>
            </a:extLst>
          </p:cNvPr>
          <p:cNvPicPr>
            <a:picLocks noChangeAspect="1"/>
          </p:cNvPicPr>
          <p:nvPr/>
        </p:nvPicPr>
        <p:blipFill>
          <a:blip r:embed="rId2"/>
          <a:stretch>
            <a:fillRect/>
          </a:stretch>
        </p:blipFill>
        <p:spPr>
          <a:xfrm>
            <a:off x="1293544" y="2196446"/>
            <a:ext cx="2540076" cy="3374796"/>
          </a:xfrm>
          <a:prstGeom prst="rect">
            <a:avLst/>
          </a:prstGeom>
        </p:spPr>
      </p:pic>
    </p:spTree>
    <p:extLst>
      <p:ext uri="{BB962C8B-B14F-4D97-AF65-F5344CB8AC3E}">
        <p14:creationId xmlns:p14="http://schemas.microsoft.com/office/powerpoint/2010/main" val="2692524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Stewardship?</a:t>
            </a:r>
          </a:p>
        </p:txBody>
      </p:sp>
      <p:sp>
        <p:nvSpPr>
          <p:cNvPr id="3" name="Content Placeholder 2"/>
          <p:cNvSpPr>
            <a:spLocks noGrp="1"/>
          </p:cNvSpPr>
          <p:nvPr>
            <p:ph idx="1"/>
          </p:nvPr>
        </p:nvSpPr>
        <p:spPr/>
        <p:txBody>
          <a:bodyPr>
            <a:normAutofit/>
          </a:bodyPr>
          <a:lstStyle/>
          <a:p>
            <a:r>
              <a:rPr lang="en-US" sz="3200" dirty="0"/>
              <a:t>“Where your treasure is, there your heart will be also.” Matthew 6:21</a:t>
            </a:r>
          </a:p>
          <a:p>
            <a:r>
              <a:rPr lang="en-US" sz="3200" dirty="0"/>
              <a:t>Stewardship is the church’s theological antidote to the chief idols of our age; consumerism, materialism, and acquisition.</a:t>
            </a:r>
          </a:p>
          <a:p>
            <a:r>
              <a:rPr lang="en-US" sz="3200" dirty="0"/>
              <a:t>Stewardship is about the joyous discipline of thanking God with the way we live our lives and spend and share our money. </a:t>
            </a:r>
          </a:p>
          <a:p>
            <a:endParaRPr lang="en-US" sz="3200" dirty="0"/>
          </a:p>
        </p:txBody>
      </p:sp>
    </p:spTree>
    <p:extLst>
      <p:ext uri="{BB962C8B-B14F-4D97-AF65-F5344CB8AC3E}">
        <p14:creationId xmlns:p14="http://schemas.microsoft.com/office/powerpoint/2010/main" val="3888467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Stewardship?</a:t>
            </a:r>
          </a:p>
        </p:txBody>
      </p:sp>
      <p:sp>
        <p:nvSpPr>
          <p:cNvPr id="3" name="Content Placeholder 2"/>
          <p:cNvSpPr>
            <a:spLocks noGrp="1"/>
          </p:cNvSpPr>
          <p:nvPr>
            <p:ph idx="1"/>
          </p:nvPr>
        </p:nvSpPr>
        <p:spPr/>
        <p:txBody>
          <a:bodyPr/>
          <a:lstStyle/>
          <a:p>
            <a:r>
              <a:rPr lang="en-US" dirty="0"/>
              <a:t>Gratitude</a:t>
            </a:r>
          </a:p>
          <a:p>
            <a:r>
              <a:rPr lang="en-US" dirty="0"/>
              <a:t>Spiritual Growth</a:t>
            </a:r>
          </a:p>
          <a:p>
            <a:r>
              <a:rPr lang="en-US" dirty="0"/>
              <a:t>About making choices</a:t>
            </a:r>
          </a:p>
          <a:p>
            <a:r>
              <a:rPr lang="en-US" dirty="0"/>
              <a:t>Caring for all that God has given us</a:t>
            </a:r>
          </a:p>
          <a:p>
            <a:r>
              <a:rPr lang="en-US" dirty="0"/>
              <a:t>Time, Talent, AND Treasure</a:t>
            </a:r>
          </a:p>
          <a:p>
            <a:r>
              <a:rPr lang="en-US" dirty="0"/>
              <a:t>Disciple making</a:t>
            </a:r>
          </a:p>
          <a:p>
            <a:endParaRPr lang="en-US" dirty="0"/>
          </a:p>
        </p:txBody>
      </p:sp>
    </p:spTree>
    <p:extLst>
      <p:ext uri="{BB962C8B-B14F-4D97-AF65-F5344CB8AC3E}">
        <p14:creationId xmlns:p14="http://schemas.microsoft.com/office/powerpoint/2010/main" val="3378276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Gratitude</a:t>
            </a:r>
          </a:p>
        </p:txBody>
      </p:sp>
      <p:sp>
        <p:nvSpPr>
          <p:cNvPr id="3" name="Content Placeholder 2"/>
          <p:cNvSpPr>
            <a:spLocks noGrp="1"/>
          </p:cNvSpPr>
          <p:nvPr>
            <p:ph idx="1"/>
          </p:nvPr>
        </p:nvSpPr>
        <p:spPr/>
        <p:txBody>
          <a:bodyPr/>
          <a:lstStyle/>
          <a:p>
            <a:r>
              <a:rPr lang="en-US" dirty="0"/>
              <a:t>Stewardship starts with Gratitude</a:t>
            </a:r>
          </a:p>
          <a:p>
            <a:endParaRPr lang="en-US" dirty="0"/>
          </a:p>
          <a:p>
            <a:r>
              <a:rPr lang="en-US" dirty="0"/>
              <a:t>It is the about the joyous discipline of giving thanks</a:t>
            </a:r>
          </a:p>
          <a:p>
            <a:endParaRPr lang="en-US" dirty="0"/>
          </a:p>
          <a:p>
            <a:r>
              <a:rPr lang="en-US" dirty="0"/>
              <a:t>Abundance vs. Scarcity</a:t>
            </a:r>
          </a:p>
          <a:p>
            <a:endParaRPr lang="en-US" dirty="0"/>
          </a:p>
          <a:p>
            <a:endParaRPr lang="en-US" dirty="0"/>
          </a:p>
        </p:txBody>
      </p:sp>
    </p:spTree>
    <p:extLst>
      <p:ext uri="{BB962C8B-B14F-4D97-AF65-F5344CB8AC3E}">
        <p14:creationId xmlns:p14="http://schemas.microsoft.com/office/powerpoint/2010/main" val="2986575547"/>
      </p:ext>
    </p:extLst>
  </p:cSld>
  <p:clrMapOvr>
    <a:masterClrMapping/>
  </p:clrMapOvr>
</p:sld>
</file>

<file path=ppt/theme/theme1.xml><?xml version="1.0" encoding="utf-8"?>
<a:theme xmlns:a="http://schemas.openxmlformats.org/drawingml/2006/main" name="Presbyterian Foundation">
  <a:themeElements>
    <a:clrScheme name="Presbyterian Foundation">
      <a:dk1>
        <a:sysClr val="windowText" lastClr="000000"/>
      </a:dk1>
      <a:lt1>
        <a:sysClr val="window" lastClr="FFFFFF"/>
      </a:lt1>
      <a:dk2>
        <a:srgbClr val="08267E"/>
      </a:dk2>
      <a:lt2>
        <a:srgbClr val="D0D3D5"/>
      </a:lt2>
      <a:accent1>
        <a:srgbClr val="1A89D3"/>
      </a:accent1>
      <a:accent2>
        <a:srgbClr val="A4BBE1"/>
      </a:accent2>
      <a:accent3>
        <a:srgbClr val="FCD94C"/>
      </a:accent3>
      <a:accent4>
        <a:srgbClr val="EB0D2E"/>
      </a:accent4>
      <a:accent5>
        <a:srgbClr val="54981A"/>
      </a:accent5>
      <a:accent6>
        <a:srgbClr val="8F9091"/>
      </a:accent6>
      <a:hlink>
        <a:srgbClr val="0000FF"/>
      </a:hlink>
      <a:folHlink>
        <a:srgbClr val="800080"/>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3c842169-134d-4b81-abb5-d949beb775b0">
      <Terms xmlns="http://schemas.microsoft.com/office/infopath/2007/PartnerControls"/>
    </lcf76f155ced4ddcb4097134ff3c332f>
    <TaxCatchAll xmlns="830b3347-e077-4576-91a2-e17c77c885d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C198A6A7EB1943B1CE884ED8F88DD7" ma:contentTypeVersion="20" ma:contentTypeDescription="Create a new document." ma:contentTypeScope="" ma:versionID="af0267ac31780768c4286b2109d12943">
  <xsd:schema xmlns:xsd="http://www.w3.org/2001/XMLSchema" xmlns:xs="http://www.w3.org/2001/XMLSchema" xmlns:p="http://schemas.microsoft.com/office/2006/metadata/properties" xmlns:ns1="http://schemas.microsoft.com/sharepoint/v3" xmlns:ns2="8c1f196b-7067-4216-851a-35c1db27227b" xmlns:ns3="3c842169-134d-4b81-abb5-d949beb775b0" xmlns:ns4="830b3347-e077-4576-91a2-e17c77c885d6" targetNamespace="http://schemas.microsoft.com/office/2006/metadata/properties" ma:root="true" ma:fieldsID="0639aa6ea166e6889a3e3890eaa4db3d" ns1:_="" ns2:_="" ns3:_="" ns4:_="">
    <xsd:import namespace="http://schemas.microsoft.com/sharepoint/v3"/>
    <xsd:import namespace="8c1f196b-7067-4216-851a-35c1db27227b"/>
    <xsd:import namespace="3c842169-134d-4b81-abb5-d949beb775b0"/>
    <xsd:import namespace="830b3347-e077-4576-91a2-e17c77c885d6"/>
    <xsd:element name="properties">
      <xsd:complexType>
        <xsd:sequence>
          <xsd:element name="documentManagement">
            <xsd:complexType>
              <xsd:all>
                <xsd:element ref="ns2:SharedWithUsers" minOccurs="0"/>
                <xsd:element ref="ns2:SharingHintHash"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description="" ma:hidden="true" ma:internalName="_ip_UnifiedCompliancePolicyProperties">
      <xsd:simpleType>
        <xsd:restriction base="dms:Note"/>
      </xsd:simpleType>
    </xsd:element>
    <xsd:element name="_ip_UnifiedCompliancePolicyUIAction" ma:index="12"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1f196b-7067-4216-851a-35c1db2722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c842169-134d-4b81-abb5-d949beb775b0"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a3bc9ec-73a0-4cc5-82a4-2893abe5528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0b3347-e077-4576-91a2-e17c77c885d6"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687e4bd2-79b3-40a4-bdd2-3c4e8d78a334}" ma:internalName="TaxCatchAll" ma:showField="CatchAllData" ma:web="830b3347-e077-4576-91a2-e17c77c885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6E72E7-6084-4DE3-A4A4-2F40285D7B24}">
  <ds:schemaRefs>
    <ds:schemaRef ds:uri="http://schemas.microsoft.com/sharepoint/v3/contenttype/forms"/>
  </ds:schemaRefs>
</ds:datastoreItem>
</file>

<file path=customXml/itemProps2.xml><?xml version="1.0" encoding="utf-8"?>
<ds:datastoreItem xmlns:ds="http://schemas.openxmlformats.org/officeDocument/2006/customXml" ds:itemID="{9B4175DB-C5D5-4BA0-A928-707FDF39E04B}">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 ds:uri="http://schemas.microsoft.com/sharepoint/v3"/>
    <ds:schemaRef ds:uri="3c842169-134d-4b81-abb5-d949beb775b0"/>
    <ds:schemaRef ds:uri="830b3347-e077-4576-91a2-e17c77c885d6"/>
  </ds:schemaRefs>
</ds:datastoreItem>
</file>

<file path=customXml/itemProps3.xml><?xml version="1.0" encoding="utf-8"?>
<ds:datastoreItem xmlns:ds="http://schemas.openxmlformats.org/officeDocument/2006/customXml" ds:itemID="{3DEBCF19-4024-4661-B2B9-AC14431CE2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c1f196b-7067-4216-851a-35c1db27227b"/>
    <ds:schemaRef ds:uri="3c842169-134d-4b81-abb5-d949beb775b0"/>
    <ds:schemaRef ds:uri="830b3347-e077-4576-91a2-e17c77c885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Template>
  <TotalTime>3178</TotalTime>
  <Words>2256</Words>
  <Application>Microsoft Office PowerPoint</Application>
  <PresentationFormat>On-screen Show (4:3)</PresentationFormat>
  <Paragraphs>381</Paragraphs>
  <Slides>52</Slides>
  <Notes>3</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Presbyterian Foundation</vt:lpstr>
      <vt:lpstr>Culture of Generosity part one</vt:lpstr>
      <vt:lpstr>PowerPoint Presentation</vt:lpstr>
      <vt:lpstr>PowerPoint Presentation</vt:lpstr>
      <vt:lpstr>PowerPoint Presentation</vt:lpstr>
      <vt:lpstr>Presbyterian Foundation</vt:lpstr>
      <vt:lpstr>Presbyterian Foundation</vt:lpstr>
      <vt:lpstr>What is Stewardship?</vt:lpstr>
      <vt:lpstr>What is Stewardship?</vt:lpstr>
      <vt:lpstr>Gratitude</vt:lpstr>
      <vt:lpstr>Recognition - Saying Thank You</vt:lpstr>
      <vt:lpstr>Time, Talent and Treasure</vt:lpstr>
      <vt:lpstr>Stewardship is not:</vt:lpstr>
      <vt:lpstr>A Theology of Stewardship</vt:lpstr>
      <vt:lpstr>Diagnostic  Questions</vt:lpstr>
      <vt:lpstr>Changing Landscape</vt:lpstr>
      <vt:lpstr>Giving Trends in US Philanthropy</vt:lpstr>
      <vt:lpstr>PowerPoint Presentation</vt:lpstr>
      <vt:lpstr>Giving Trends in US Philanthropy</vt:lpstr>
      <vt:lpstr>Giving Trends in US Philanthropy</vt:lpstr>
      <vt:lpstr>Donor Motivation</vt:lpstr>
      <vt:lpstr>Giving Trends in US Philanthropy</vt:lpstr>
      <vt:lpstr>Giving Trends in US Philanthropy</vt:lpstr>
      <vt:lpstr>Donor Driven</vt:lpstr>
      <vt:lpstr>Giving Trends in US Philanthropy</vt:lpstr>
      <vt:lpstr>Relationship Focused</vt:lpstr>
      <vt:lpstr>Choice Abundant</vt:lpstr>
      <vt:lpstr>Boundary Bereft</vt:lpstr>
      <vt:lpstr>Time Transcendent</vt:lpstr>
      <vt:lpstr>Information Rich</vt:lpstr>
      <vt:lpstr>What is your story?</vt:lpstr>
      <vt:lpstr>Cultivation HOW do we tell our story?</vt:lpstr>
      <vt:lpstr>Keys to Success </vt:lpstr>
      <vt:lpstr>Culture of Generosity part two</vt:lpstr>
      <vt:lpstr>How do People Give</vt:lpstr>
      <vt:lpstr>Ways people can give (MAKE IT EASY)</vt:lpstr>
      <vt:lpstr>BUDGET  Line Item      vs         Narrative</vt:lpstr>
      <vt:lpstr>Steps toward creating your first Narrative Budget</vt:lpstr>
      <vt:lpstr>Stewardship Campaign</vt:lpstr>
      <vt:lpstr>Six elements of an effective Financial Stewardship Campaign </vt:lpstr>
      <vt:lpstr>Campaigns</vt:lpstr>
      <vt:lpstr>Pastors </vt:lpstr>
      <vt:lpstr>Session</vt:lpstr>
      <vt:lpstr>PowerPoint Presentation</vt:lpstr>
      <vt:lpstr>PowerPoint Presentation</vt:lpstr>
      <vt:lpstr>Planned Giving</vt:lpstr>
      <vt:lpstr>Planned Giving Program</vt:lpstr>
      <vt:lpstr>Planned Giving Program</vt:lpstr>
      <vt:lpstr>Resources</vt:lpstr>
      <vt:lpstr>References</vt:lpstr>
      <vt:lpstr>References</vt:lpstr>
      <vt:lpstr>PowerPoint Presentation</vt:lpstr>
      <vt:lpstr> Presbyterian Foundation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Norwood Creech</dc:creator>
  <cp:lastModifiedBy>Betsie Chilton</cp:lastModifiedBy>
  <cp:revision>102</cp:revision>
  <cp:lastPrinted>2016-04-07T04:35:39Z</cp:lastPrinted>
  <dcterms:created xsi:type="dcterms:W3CDTF">2012-06-29T14:43:06Z</dcterms:created>
  <dcterms:modified xsi:type="dcterms:W3CDTF">2025-08-20T16:02:50Z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0x010100B8C198A6A7EB1943B1CE884ED8F88DD7</vt:lpwstr>
  </property>
</Properties>
</file>